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301" r:id="rId3"/>
    <p:sldId id="325" r:id="rId4"/>
    <p:sldId id="326" r:id="rId5"/>
    <p:sldId id="332" r:id="rId7"/>
    <p:sldId id="327" r:id="rId8"/>
    <p:sldId id="328" r:id="rId9"/>
    <p:sldId id="331" r:id="rId10"/>
    <p:sldId id="330" r:id="rId11"/>
    <p:sldId id="333" r:id="rId12"/>
    <p:sldId id="334" r:id="rId13"/>
    <p:sldId id="335" r:id="rId14"/>
    <p:sldId id="336" r:id="rId15"/>
    <p:sldId id="337" r:id="rId16"/>
    <p:sldId id="314" r:id="rId17"/>
    <p:sldId id="315" r:id="rId18"/>
    <p:sldId id="308" r:id="rId19"/>
    <p:sldId id="293" r:id="rId20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5" d="100"/>
          <a:sy n="85" d="100"/>
        </p:scale>
        <p:origin x="-11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5A6E9B-C25C-46F8-9183-49A19A957AD2}" type="doc">
      <dgm:prSet loTypeId="urn:microsoft.com/office/officeart/2005/8/layout/vList2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73E0039D-7B05-4014-8B38-CDBFFE44A5A6}">
      <dgm:prSet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ctr" rtl="0"/>
          <a:r>
            <a:rPr lang="zh-CN" altLang="en-US" sz="2800" b="1" dirty="0" smtClean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关于成长：追求性爱和事业之困扰</a:t>
          </a:r>
          <a:endParaRPr lang="en-US" sz="2800" b="1" dirty="0">
            <a:latin typeface="华文新魏" pitchFamily="2" charset="-122"/>
            <a:ea typeface="华文新魏" pitchFamily="2" charset="-122"/>
          </a:endParaRPr>
        </a:p>
      </dgm:t>
    </dgm:pt>
    <dgm:pt modelId="{5B533A9C-1BE4-4044-91CD-73536EA387CA}" cxnId="{C0996820-7F2F-480D-9C19-E13F5D8550A8}" type="parTrans">
      <dgm:prSet/>
      <dgm:spPr/>
      <dgm:t>
        <a:bodyPr/>
        <a:lstStyle/>
        <a:p>
          <a:endParaRPr lang="zh-CN" altLang="en-US"/>
        </a:p>
      </dgm:t>
    </dgm:pt>
    <dgm:pt modelId="{B63035AB-0C52-4828-BF40-1100FB21BC7E}" cxnId="{C0996820-7F2F-480D-9C19-E13F5D8550A8}" type="sibTrans">
      <dgm:prSet/>
      <dgm:spPr/>
      <dgm:t>
        <a:bodyPr/>
        <a:lstStyle/>
        <a:p>
          <a:endParaRPr lang="zh-CN" altLang="en-US"/>
        </a:p>
      </dgm:t>
    </dgm:pt>
    <dgm:pt modelId="{A79C4C90-637C-41CC-B881-4ABA32F75E25}" type="pres">
      <dgm:prSet presAssocID="{275A6E9B-C25C-46F8-9183-49A19A957A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D8FDA971-753F-4D58-BFCB-1110F05DA2C4}" type="pres">
      <dgm:prSet presAssocID="{73E0039D-7B05-4014-8B38-CDBFFE44A5A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0996820-7F2F-480D-9C19-E13F5D8550A8}" srcId="{275A6E9B-C25C-46F8-9183-49A19A957AD2}" destId="{73E0039D-7B05-4014-8B38-CDBFFE44A5A6}" srcOrd="0" destOrd="0" parTransId="{5B533A9C-1BE4-4044-91CD-73536EA387CA}" sibTransId="{B63035AB-0C52-4828-BF40-1100FB21BC7E}"/>
    <dgm:cxn modelId="{9E46F36E-C89B-494D-AF21-C510A51165CA}" type="presOf" srcId="{73E0039D-7B05-4014-8B38-CDBFFE44A5A6}" destId="{D8FDA971-753F-4D58-BFCB-1110F05DA2C4}" srcOrd="0" destOrd="0" presId="urn:microsoft.com/office/officeart/2005/8/layout/vList2"/>
    <dgm:cxn modelId="{E9543C14-806C-40E4-B75A-89AF3C27CFD2}" type="presOf" srcId="{275A6E9B-C25C-46F8-9183-49A19A957AD2}" destId="{A79C4C90-637C-41CC-B881-4ABA32F75E25}" srcOrd="0" destOrd="0" presId="urn:microsoft.com/office/officeart/2005/8/layout/vList2"/>
    <dgm:cxn modelId="{41742D65-9699-48DB-84EB-3A29570DCFDC}" type="presParOf" srcId="{A79C4C90-637C-41CC-B881-4ABA32F75E25}" destId="{D8FDA971-753F-4D58-BFCB-1110F05DA2C4}" srcOrd="0" destOrd="0" presId="urn:microsoft.com/office/officeart/2005/8/layout/vList2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8FDA971-753F-4D58-BFCB-1110F05DA2C4}">
      <dsp:nvSpPr>
        <dsp:cNvPr id="0" name=""/>
        <dsp:cNvSpPr/>
      </dsp:nvSpPr>
      <dsp:spPr>
        <a:xfrm>
          <a:off x="0" y="53587"/>
          <a:ext cx="5715739" cy="1216800"/>
        </a:xfrm>
        <a:prstGeom prst="roundRect">
          <a:avLst/>
        </a:prstGeom>
        <a:gradFill rotWithShape="1">
          <a:gsLst>
            <a:gs pos="0">
              <a:schemeClr val="accent2">
                <a:tint val="98000"/>
                <a:shade val="25000"/>
                <a:satMod val="250000"/>
              </a:schemeClr>
            </a:gs>
            <a:gs pos="68000">
              <a:schemeClr val="accent2">
                <a:tint val="86000"/>
                <a:satMod val="115000"/>
              </a:schemeClr>
            </a:gs>
            <a:gs pos="100000">
              <a:schemeClr val="accent2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owder">
          <a:bevelT w="25400" h="381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dirty="0" smtClean="0">
              <a:solidFill>
                <a:schemeClr val="tx2"/>
              </a:solidFill>
              <a:latin typeface="微软雅黑" pitchFamily="34" charset="-122"/>
              <a:ea typeface="微软雅黑" pitchFamily="34" charset="-122"/>
            </a:rPr>
            <a:t>关于成长：追求性爱和事业之困扰</a:t>
          </a:r>
          <a:endParaRPr lang="en-US" sz="2800" b="1" kern="1200" dirty="0">
            <a:latin typeface="华文新魏" pitchFamily="2" charset="-122"/>
            <a:ea typeface="华文新魏" pitchFamily="2" charset="-122"/>
          </a:endParaRPr>
        </a:p>
      </dsp:txBody>
      <dsp:txXfrm>
        <a:off x="0" y="53587"/>
        <a:ext cx="5715739" cy="1216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73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532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73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73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73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7"/>
          <p:cNvSpPr txBox="1">
            <a:spLocks noGrp="1"/>
          </p:cNvSpPr>
          <p:nvPr/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3555" name="Rectangle 2"/>
          <p:cNvSpPr>
            <a:spLocks noRot="1" noTextEdit="1"/>
          </p:cNvSpPr>
          <p:nvPr>
            <p:ph type="sldImg"/>
          </p:nvPr>
        </p:nvSpPr>
        <p:spPr/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 wrap="square" lIns="91440" tIns="45720" rIns="91440" bIns="45720" anchor="t"/>
          <a:p>
            <a:pPr lvl="0" eaLnBrk="1" hangingPunct="1"/>
            <a:r>
              <a:rPr lang="en-US" altLang="zh-CN" dirty="0"/>
              <a:t>CP views safety broadly and individuals’ choices regarding safe and healthy behaviors, as well as the context that supports them. 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	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Research:  CP have shown that among high school students,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 75% have consumed alcohol; more than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 66% have had sexual intercourse; more than 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60% have smoked cigarettes; more than 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33% have used marijuana by their senior year.  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		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Stakes are high:  50% of youth between ages 10 and 17 engage in two or more of the following high risk behaviors: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	Unsafe sex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	Alchohl and drug abuse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	School failure and dropout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	Crime and violence</a:t>
            </a:r>
            <a:endParaRPr lang="en-US" altLang="zh-CN" dirty="0"/>
          </a:p>
          <a:p>
            <a:pPr lvl="0" eaLnBrk="1" hangingPunct="1"/>
            <a:r>
              <a:rPr lang="en-US" altLang="zh-CN" dirty="0"/>
              <a:t>Add eating disorders, depression and school phobia, and you see the seriousness of pathology in schools</a:t>
            </a:r>
            <a:endParaRPr lang="en-US" altLang="zh-CN" dirty="0"/>
          </a:p>
          <a:p>
            <a:pPr lvl="0" eaLnBrk="1" hangingPunct="1"/>
            <a:endParaRPr lang="en-US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14" name="日期占位符 2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页脚占位符 18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灯片编号占位符 26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 eaLnBrk="1" hangingPunct="1"/>
            <a:fld id="{9A0DB2DC-4C9A-4742-B13C-FB6460FD3503}" type="slidenum">
              <a:rPr lang="en-US" altLang="zh-CN" sz="1200" dirty="0">
                <a:solidFill>
                  <a:srgbClr val="D1EAEE"/>
                </a:solidFill>
              </a:rPr>
            </a:fld>
            <a:endParaRPr lang="en-US" altLang="zh-CN" sz="1200" dirty="0">
              <a:solidFill>
                <a:srgbClr val="D1EAEE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 eaLnBrk="1" hangingPunct="1"/>
            <a:fld id="{9A0DB2DC-4C9A-4742-B13C-FB6460FD3503}" type="slidenum">
              <a:rPr lang="en-US" altLang="zh-CN" sz="1200" dirty="0">
                <a:solidFill>
                  <a:srgbClr val="D1EAEE"/>
                </a:solidFill>
              </a:rPr>
            </a:fld>
            <a:endParaRPr lang="en-US" altLang="zh-CN" sz="1200" dirty="0">
              <a:solidFill>
                <a:srgbClr val="D1EAEE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单圆角矩形 13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直角三角形 14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任意多边形 16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vert="horz" wrap="square" lIns="91440" tIns="45720" rIns="91440" bIns="45720" numCol="1" anchor="t" anchorCtr="0" compatLnSpc="1">
            <a:normAutofit/>
          </a:bodyPr>
          <a:lstStyle>
            <a:lvl1pPr marL="0" indent="0">
              <a:buNone/>
              <a:defRPr sz="3200"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" name="页脚占位符 5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indent="0" defTabSz="914400" rt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b="0" i="0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8077200" y="6356350"/>
            <a:ext cx="609600" cy="365125"/>
          </a:xfrm>
          <a:prstGeom prst="rect">
            <a:avLst/>
          </a:prstGeom>
        </p:spPr>
        <p:txBody>
          <a:bodyPr vert="horz" lIns="0" tIns="0" rIns="0" bIns="0" anchor="b"/>
          <a:p>
            <a:pPr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30725"/>
          </a:xfrm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itchFamily="18" charset="2"/>
              <a:buChar char=""/>
              <a:defRPr/>
            </a:pPr>
            <a:endParaRPr kumimoji="0" lang="zh-CN" altLang="en-US" sz="26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/>
      <p:sp>
        <p:nvSpPr>
          <p:cNvPr id="7" name="任意多边形 6"/>
          <p:cNvSpPr/>
          <p:nvPr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20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9221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</a:rPr>
            </a:fld>
            <a:endParaRPr lang="en-US" altLang="zh-CN" sz="1200" dirty="0">
              <a:solidFill>
                <a:srgbClr val="045C75"/>
              </a:solidFill>
            </a:endParaRPr>
          </a:p>
        </p:txBody>
      </p:sp>
      <p:grpSp>
        <p:nvGrpSpPr>
          <p:cNvPr id="9225" name="组合 1"/>
          <p:cNvGrpSpPr/>
          <p:nvPr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A0204" pitchFamily="34" charset="0"/>
          <a:ea typeface="隶书" pitchFamily="49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A0204" pitchFamily="34" charset="0"/>
          <a:ea typeface="隶书" pitchFamily="49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A0204" pitchFamily="34" charset="0"/>
          <a:ea typeface="隶书" pitchFamily="49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A0204" pitchFamily="34" charset="0"/>
          <a:ea typeface="隶书" pitchFamily="49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A0204" pitchFamily="34" charset="0"/>
          <a:ea typeface="隶书" pitchFamily="49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A0204" pitchFamily="34" charset="0"/>
          <a:ea typeface="隶书" pitchFamily="49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A0204" pitchFamily="34" charset="0"/>
          <a:ea typeface="隶书" pitchFamily="49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A0204" pitchFamily="34" charset="0"/>
          <a:ea typeface="隶书" pitchFamily="49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emf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emf"/><Relationship Id="rId1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emf"/><Relationship Id="rId1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emf"/><Relationship Id="rId1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5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emf"/><Relationship Id="rId1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.emf"/><Relationship Id="rId1" Type="http://schemas.openxmlformats.org/officeDocument/2006/relationships/oleObject" Target="../embeddings/oleObject6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7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emf"/><Relationship Id="rId1" Type="http://schemas.openxmlformats.org/officeDocument/2006/relationships/oleObject" Target="../embeddings/oleObject7.bin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8.v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0.emf"/><Relationship Id="rId1" Type="http://schemas.openxmlformats.org/officeDocument/2006/relationships/oleObject" Target="../embeddings/oleObject8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microsoft.com/office/2007/relationships/diagramDrawing" Target="../diagrams/drawing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3" Type="http://schemas.openxmlformats.org/officeDocument/2006/relationships/diagramData" Target="../diagrams/data1.xml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hyperlink" Target="mailto:fuhong@njnu.edu.c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028065" y="1322070"/>
            <a:ext cx="6519545" cy="1609725"/>
          </a:xfrm>
          <a:ln>
            <a:miter lim="800000"/>
          </a:ln>
          <a:effectLst/>
          <a:sp3d prstMaterial="plastic"/>
        </p:spPr>
        <p:txBody>
          <a:bodyPr vert="horz" wrap="square" lIns="0" tIns="0" rIns="18288" bIns="0" numCol="1" anchor="b" anchorCtr="0" compatLnSpc="1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华文行楷" pitchFamily="2" charset="-122"/>
                <a:cs typeface="+mj-cs"/>
              </a:rPr>
              <a:t>青春期心理解读与对策</a:t>
            </a:r>
            <a:endParaRPr kumimoji="0" lang="en-US" altLang="zh-CN" sz="32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华文行楷" pitchFamily="2" charset="-122"/>
              <a:cs typeface="+mj-cs"/>
            </a:endParaRPr>
          </a:p>
        </p:txBody>
      </p:sp>
      <p:sp>
        <p:nvSpPr>
          <p:cNvPr id="13315" name="Rectangle 3"/>
          <p:cNvSpPr>
            <a:spLocks noGrp="1"/>
          </p:cNvSpPr>
          <p:nvPr>
            <p:ph type="subTitle" idx="1"/>
          </p:nvPr>
        </p:nvSpPr>
        <p:spPr>
          <a:xfrm>
            <a:off x="1329055" y="3714750"/>
            <a:ext cx="6649720" cy="1412875"/>
          </a:xfrm>
        </p:spPr>
        <p:txBody>
          <a:bodyPr vert="horz" wrap="square" lIns="0" tIns="45720" rIns="18288" bIns="45720" anchor="t"/>
          <a:p>
            <a:pPr eaLnBrk="1" hangingPunct="1">
              <a:lnSpc>
                <a:spcPct val="90000"/>
              </a:lnSpc>
              <a:buSzPct val="95000"/>
              <a:buFont typeface="Wingdings 2" pitchFamily="18" charset="2"/>
              <a:buNone/>
            </a:pPr>
            <a:r>
              <a:rPr lang="en-US" altLang="zh-CN" sz="2400" kern="1200" dirty="0">
                <a:latin typeface="Times New Roman" panose="02020603050405020304" pitchFamily="18" charset="0"/>
                <a:ea typeface="楷体_GB2312" pitchFamily="49" charset="-122"/>
                <a:cs typeface="+mn-cs"/>
              </a:rPr>
              <a:t>  </a:t>
            </a:r>
            <a:endParaRPr lang="en-US" altLang="zh-CN" sz="2400" kern="1200" dirty="0">
              <a:latin typeface="Times New Roman" panose="02020603050405020304" pitchFamily="18" charset="0"/>
              <a:ea typeface="楷体_GB2312" pitchFamily="49" charset="-122"/>
              <a:cs typeface="+mn-cs"/>
            </a:endParaRPr>
          </a:p>
          <a:p>
            <a:pPr eaLnBrk="1" hangingPunct="1">
              <a:lnSpc>
                <a:spcPct val="90000"/>
              </a:lnSpc>
              <a:buSzPct val="95000"/>
              <a:buFont typeface="Wingdings 2" pitchFamily="18" charset="2"/>
              <a:buNone/>
            </a:pPr>
            <a:r>
              <a:rPr lang="zh-CN" altLang="en-US" sz="2400" kern="1200" dirty="0">
                <a:latin typeface="楷体_GB2312" pitchFamily="49" charset="-122"/>
                <a:ea typeface="楷体_GB2312" pitchFamily="49" charset="-122"/>
                <a:cs typeface="+mn-cs"/>
              </a:rPr>
              <a:t>心理学的一个重要使命就是</a:t>
            </a:r>
            <a:endParaRPr lang="en-US" altLang="zh-CN" sz="2400" kern="1200" dirty="0">
              <a:latin typeface="楷体_GB2312" pitchFamily="49" charset="-122"/>
              <a:ea typeface="楷体_GB2312" pitchFamily="49" charset="-122"/>
              <a:cs typeface="+mn-cs"/>
            </a:endParaRPr>
          </a:p>
          <a:p>
            <a:pPr eaLnBrk="1" hangingPunct="1">
              <a:lnSpc>
                <a:spcPct val="90000"/>
              </a:lnSpc>
              <a:buSzPct val="95000"/>
              <a:buFont typeface="Wingdings 2" pitchFamily="18" charset="2"/>
              <a:buNone/>
            </a:pPr>
            <a:r>
              <a:rPr lang="zh-CN" altLang="en-US" sz="2400" kern="1200" dirty="0">
                <a:latin typeface="楷体_GB2312" pitchFamily="49" charset="-122"/>
                <a:ea typeface="楷体_GB2312" pitchFamily="49" charset="-122"/>
                <a:cs typeface="+mn-cs"/>
              </a:rPr>
              <a:t>协助人们健康、有效地成长</a:t>
            </a:r>
            <a:endParaRPr lang="zh-CN" altLang="en-US" sz="2400" kern="1200" dirty="0"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476500" y="5650865"/>
            <a:ext cx="4191000" cy="518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zh-CN" sz="2800"/>
              <a:t>园区实验中学  金为慧</a:t>
            </a:r>
            <a:endParaRPr lang="zh-CN" altLang="zh-CN" sz="28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0" tIns="45720" rIns="0" bIns="0" anchor="b"/>
          <a:p>
            <a:pPr algn="ctr"/>
            <a:r>
              <a:rPr lang="zh-CN" altLang="en-US" dirty="0"/>
              <a:t>内容提要</a:t>
            </a:r>
            <a:endParaRPr lang="zh-CN" altLang="en-US" dirty="0"/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>
          <a:xfrm>
            <a:off x="1403350" y="2349500"/>
            <a:ext cx="7283450" cy="3975100"/>
          </a:xfrm>
        </p:spPr>
        <p:txBody>
          <a:bodyPr vert="horz" wrap="square" lIns="91440" tIns="45720" rIns="91440" bIns="45720" anchor="t"/>
          <a:p>
            <a:pPr>
              <a:buNone/>
            </a:pPr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青春期心理与行为问题现象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  <a:p>
            <a:pPr>
              <a:buNone/>
            </a:pPr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 青春期心理分析</a:t>
            </a:r>
            <a:endParaRPr lang="en-US" altLang="zh-CN" sz="2800" b="1" dirty="0">
              <a:latin typeface="华文新魏" pitchFamily="2" charset="-122"/>
              <a:ea typeface="华文新魏" pitchFamily="2" charset="-122"/>
            </a:endParaRPr>
          </a:p>
          <a:p>
            <a:pPr>
              <a:buNone/>
            </a:pPr>
            <a:r>
              <a:rPr lang="en-US" altLang="zh-CN" sz="2800" b="1" dirty="0"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青春期心理健康维护：方法与思考</a:t>
            </a:r>
            <a:endParaRPr lang="zh-CN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836613"/>
            <a:ext cx="7935913" cy="857250"/>
          </a:xfrm>
        </p:spPr>
        <p:txBody>
          <a:bodyPr vert="horz" wrap="square" lIns="0" tIns="45720" rIns="0" bIns="0" numCol="1" anchor="b" anchorCtr="0" compatLnSpc="1"/>
          <a:p>
            <a:pPr lvl="0" algn="ctr" eaLnBrk="1" hangingPunct="1"/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青春期心理行为问题表现</a:t>
            </a:r>
            <a:endParaRPr lang="zh-CN" altLang="en-US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5539" name="Rectangle 3"/>
          <p:cNvSpPr>
            <a:spLocks noGrp="1" noChangeArrowheads="1"/>
          </p:cNvSpPr>
          <p:nvPr>
            <p:ph idx="1"/>
          </p:nvPr>
        </p:nvSpPr>
        <p:spPr>
          <a:xfrm>
            <a:off x="684213" y="2060575"/>
            <a:ext cx="7997825" cy="4035425"/>
          </a:xfrm>
        </p:spPr>
        <p:txBody>
          <a:bodyPr vert="horz" wrap="square" lIns="91440" tIns="45720" rIns="91440" bIns="45720" numCol="1" anchor="t" anchorCtr="0" compatLnSpc="1"/>
          <a:p>
            <a:pPr lvl="0" eaLnBrk="1" hangingPunct="1">
              <a:lnSpc>
                <a:spcPct val="90000"/>
              </a:lnSpc>
            </a:pPr>
            <a:r>
              <a:rPr lang="zh-CN" altLang="en-US" dirty="0">
                <a:latin typeface="华文楷体" pitchFamily="2" charset="-122"/>
                <a:ea typeface="华文楷体" pitchFamily="2" charset="-122"/>
              </a:rPr>
              <a:t>在美国有超过</a:t>
            </a:r>
            <a:r>
              <a:rPr lang="en-US" altLang="zh-CN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华文楷体" pitchFamily="2" charset="-122"/>
                <a:ea typeface="华文楷体" pitchFamily="2" charset="-122"/>
              </a:rPr>
              <a:t>50%</a:t>
            </a:r>
            <a:r>
              <a:rPr lang="zh-CN" altLang="en-US" dirty="0">
                <a:latin typeface="华文楷体" pitchFamily="2" charset="-122"/>
                <a:ea typeface="华文楷体" pitchFamily="2" charset="-122"/>
              </a:rPr>
              <a:t>的青少年（</a:t>
            </a:r>
            <a:r>
              <a:rPr lang="en-US" altLang="zh-CN" dirty="0">
                <a:latin typeface="华文楷体" pitchFamily="2" charset="-122"/>
                <a:ea typeface="华文楷体" pitchFamily="2" charset="-122"/>
              </a:rPr>
              <a:t>10-17</a:t>
            </a:r>
            <a:r>
              <a:rPr lang="zh-CN" altLang="en-US" dirty="0">
                <a:latin typeface="华文楷体" pitchFamily="2" charset="-122"/>
                <a:ea typeface="华文楷体" pitchFamily="2" charset="-122"/>
              </a:rPr>
              <a:t>岁）存在不同程度的心理行为问题：</a:t>
            </a:r>
            <a:endParaRPr lang="zh-CN" altLang="en-US" dirty="0">
              <a:latin typeface="华文楷体" pitchFamily="2" charset="-122"/>
              <a:ea typeface="华文楷体" pitchFamily="2" charset="-122"/>
            </a:endParaRPr>
          </a:p>
          <a:p>
            <a:pPr lvl="1" eaLnBrk="1" hangingPunct="1">
              <a:lnSpc>
                <a:spcPct val="90000"/>
              </a:lnSpc>
            </a:pPr>
            <a:r>
              <a:rPr lang="zh-CN" altLang="en-US" dirty="0">
                <a:latin typeface="华文楷体" pitchFamily="2" charset="-122"/>
                <a:ea typeface="华文楷体" pitchFamily="2" charset="-122"/>
              </a:rPr>
              <a:t>性相关问题</a:t>
            </a:r>
            <a:endParaRPr lang="zh-CN" altLang="en-US" dirty="0">
              <a:latin typeface="华文楷体" pitchFamily="2" charset="-122"/>
              <a:ea typeface="华文楷体" pitchFamily="2" charset="-122"/>
            </a:endParaRPr>
          </a:p>
          <a:p>
            <a:pPr lvl="1" eaLnBrk="1" hangingPunct="1">
              <a:lnSpc>
                <a:spcPct val="90000"/>
              </a:lnSpc>
            </a:pPr>
            <a:r>
              <a:rPr lang="zh-CN" altLang="en-US" dirty="0">
                <a:latin typeface="华文楷体" pitchFamily="2" charset="-122"/>
                <a:ea typeface="华文楷体" pitchFamily="2" charset="-122"/>
              </a:rPr>
              <a:t>酗酒和滥用药品</a:t>
            </a:r>
            <a:endParaRPr lang="zh-CN" altLang="en-US" dirty="0">
              <a:latin typeface="华文楷体" pitchFamily="2" charset="-122"/>
              <a:ea typeface="华文楷体" pitchFamily="2" charset="-122"/>
            </a:endParaRPr>
          </a:p>
          <a:p>
            <a:pPr lvl="1" eaLnBrk="1" hangingPunct="1">
              <a:lnSpc>
                <a:spcPct val="90000"/>
              </a:lnSpc>
            </a:pPr>
            <a:r>
              <a:rPr lang="zh-CN" altLang="en-US" dirty="0">
                <a:latin typeface="华文楷体" pitchFamily="2" charset="-122"/>
                <a:ea typeface="华文楷体" pitchFamily="2" charset="-122"/>
              </a:rPr>
              <a:t>学业相关问题</a:t>
            </a:r>
            <a:endParaRPr lang="zh-CN" altLang="en-US" dirty="0">
              <a:latin typeface="华文楷体" pitchFamily="2" charset="-122"/>
              <a:ea typeface="华文楷体" pitchFamily="2" charset="-122"/>
            </a:endParaRPr>
          </a:p>
          <a:p>
            <a:pPr lvl="1" eaLnBrk="1" hangingPunct="1">
              <a:lnSpc>
                <a:spcPct val="90000"/>
              </a:lnSpc>
            </a:pPr>
            <a:r>
              <a:rPr lang="zh-CN" altLang="en-US" dirty="0">
                <a:latin typeface="华文楷体" pitchFamily="2" charset="-122"/>
                <a:ea typeface="华文楷体" pitchFamily="2" charset="-122"/>
              </a:rPr>
              <a:t>犯罪和暴力相关问题</a:t>
            </a:r>
            <a:endParaRPr lang="zh-CN" altLang="en-US" dirty="0">
              <a:latin typeface="华文楷体" pitchFamily="2" charset="-122"/>
              <a:ea typeface="华文楷体" pitchFamily="2" charset="-122"/>
            </a:endParaRPr>
          </a:p>
          <a:p>
            <a:pPr lvl="4"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en-US" altLang="zh-CN" sz="1800" dirty="0">
                <a:latin typeface="华文楷体" pitchFamily="2" charset="-122"/>
                <a:ea typeface="华文楷体" pitchFamily="2" charset="-122"/>
              </a:rPr>
              <a:t>(Dryfoos, 1990; Hamburg, 1992)</a:t>
            </a:r>
            <a:endParaRPr lang="en-US" altLang="zh-CN" sz="1800" dirty="0">
              <a:latin typeface="华文楷体" pitchFamily="2" charset="-122"/>
              <a:ea typeface="华文楷体" pitchFamily="2" charset="-122"/>
            </a:endParaRPr>
          </a:p>
          <a:p>
            <a:pPr lvl="0" eaLnBrk="1" hangingPunct="1">
              <a:lnSpc>
                <a:spcPct val="90000"/>
              </a:lnSpc>
            </a:pPr>
            <a:r>
              <a:rPr lang="zh-CN" altLang="en-US" dirty="0">
                <a:latin typeface="华文楷体" pitchFamily="2" charset="-122"/>
                <a:ea typeface="华文楷体" pitchFamily="2" charset="-122"/>
              </a:rPr>
              <a:t>与此同时，中国学生青少年因为学业等压力而产生的各种心理问题也不容忽视</a:t>
            </a:r>
            <a:endParaRPr lang="zh-CN" altLang="en-US" dirty="0">
              <a:latin typeface="华文楷体" pitchFamily="2" charset="-122"/>
              <a:ea typeface="华文楷体" pitchFamily="2" charset="-122"/>
            </a:endParaRPr>
          </a:p>
        </p:txBody>
      </p:sp>
    </p:spTree>
  </p:cSld>
  <p:clrMapOvr>
    <a:masterClrMapping/>
  </p:clrMapOvr>
  <p:transition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7" name="Rectangle 2"/>
          <p:cNvSpPr>
            <a:spLocks noGrp="1"/>
          </p:cNvSpPr>
          <p:nvPr>
            <p:ph type="title"/>
          </p:nvPr>
        </p:nvSpPr>
        <p:spPr>
          <a:xfrm>
            <a:off x="468313" y="404813"/>
            <a:ext cx="8001000" cy="1152525"/>
          </a:xfrm>
        </p:spPr>
        <p:txBody>
          <a:bodyPr vert="horz" wrap="square" lIns="0" tIns="45720" rIns="0" bIns="0" anchor="b"/>
          <a:p>
            <a:pPr lvl="0"/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孤独感报告率比较</a:t>
            </a:r>
            <a:br>
              <a:rPr lang="en-US" altLang="zh-CN" sz="3200" b="1" dirty="0">
                <a:solidFill>
                  <a:schemeClr val="tx1"/>
                </a:solidFill>
                <a:latin typeface="华文新魏" pitchFamily="2" charset="-122"/>
                <a:ea typeface="华文新魏" pitchFamily="2" charset="-122"/>
              </a:rPr>
            </a:br>
            <a:r>
              <a:rPr lang="en-US" altLang="zh-CN" sz="2000" b="1" dirty="0"/>
              <a:t>《</a:t>
            </a:r>
            <a:r>
              <a:rPr lang="zh-CN" altLang="en-US" sz="2000" b="1" dirty="0"/>
              <a:t>江苏省青少年心理健康与心理健康教育综合调查报告</a:t>
            </a:r>
            <a:r>
              <a:rPr lang="en-US" altLang="zh-CN" sz="2000" b="1" dirty="0"/>
              <a:t>》</a:t>
            </a:r>
            <a:endParaRPr lang="zh-CN" altLang="en-US" sz="2000" dirty="0">
              <a:solidFill>
                <a:schemeClr val="tx1"/>
              </a:solidFill>
            </a:endParaRPr>
          </a:p>
        </p:txBody>
      </p:sp>
      <p:sp>
        <p:nvSpPr>
          <p:cNvPr id="1028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1026" name="Object 4"/>
          <p:cNvGraphicFramePr/>
          <p:nvPr/>
        </p:nvGraphicFramePr>
        <p:xfrm>
          <a:off x="395288" y="2060575"/>
          <a:ext cx="8461375" cy="449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312285" imgH="3522980" progId="StaticEnhancedMetafile">
                  <p:embed/>
                </p:oleObj>
              </mc:Choice>
              <mc:Fallback>
                <p:oleObj name="" r:id="rId1" imgW="4312285" imgH="3522980" progId="StaticEnhancedMetafil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5288" y="2060575"/>
                        <a:ext cx="8461375" cy="4491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Rectangle 7"/>
          <p:cNvSpPr/>
          <p:nvPr/>
        </p:nvSpPr>
        <p:spPr>
          <a:xfrm>
            <a:off x="323850" y="2603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30" name="右箭头 4"/>
          <p:cNvSpPr/>
          <p:nvPr/>
        </p:nvSpPr>
        <p:spPr>
          <a:xfrm rot="7939440">
            <a:off x="5619750" y="1954213"/>
            <a:ext cx="773113" cy="642937"/>
          </a:xfrm>
          <a:prstGeom prst="rightArrow">
            <a:avLst>
              <a:gd name="adj1" fmla="val 50000"/>
              <a:gd name="adj2" fmla="val 50002"/>
            </a:avLst>
          </a:prstGeom>
          <a:solidFill>
            <a:schemeClr val="accent1"/>
          </a:solidFill>
          <a:ln w="254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 anchor="ctr"/>
          <a:p>
            <a:pPr lvl="0" algn="ctr" eaLnBrk="1" hangingPunct="1"/>
            <a:endParaRPr lang="zh-CN" altLang="en-US" dirty="0">
              <a:solidFill>
                <a:srgbClr val="FFFFFF"/>
              </a:solidFill>
              <a:latin typeface="Constantia" panose="020306020503060A0303" pitchFamily="18" charset="0"/>
              <a:ea typeface="宋体" panose="02010600030101010101" pitchFamily="2" charset="-122"/>
            </a:endParaRPr>
          </a:p>
        </p:txBody>
      </p:sp>
      <p:sp>
        <p:nvSpPr>
          <p:cNvPr id="1031" name="矩形 11"/>
          <p:cNvSpPr/>
          <p:nvPr/>
        </p:nvSpPr>
        <p:spPr>
          <a:xfrm>
            <a:off x="2071688" y="6215063"/>
            <a:ext cx="480060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2008                                                        2010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Rectangle 2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128713"/>
          </a:xfrm>
        </p:spPr>
        <p:txBody>
          <a:bodyPr vert="horz" wrap="square" lIns="0" tIns="45720" rIns="0" bIns="0" anchor="b"/>
          <a:p>
            <a:pPr lvl="0" eaLnBrk="1" hangingPunct="1">
              <a:lnSpc>
                <a:spcPct val="150000"/>
              </a:lnSpc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男女生心情郁闷报告率比较</a:t>
            </a:r>
            <a:br>
              <a:rPr lang="zh-CN" altLang="en-US" b="1" dirty="0"/>
            </a:br>
            <a:r>
              <a:rPr lang="en-US" altLang="zh-CN" sz="2000" dirty="0"/>
              <a:t>《</a:t>
            </a:r>
            <a:r>
              <a:rPr lang="zh-CN" altLang="en-US" sz="2000" b="1" dirty="0"/>
              <a:t>江苏省青少年心理健康与心理健康教育综合调查报告</a:t>
            </a:r>
            <a:r>
              <a:rPr lang="en-US" altLang="zh-CN" sz="2000" dirty="0"/>
              <a:t>》</a:t>
            </a:r>
            <a:endParaRPr lang="zh-CN" altLang="en-US" sz="2000" dirty="0"/>
          </a:p>
        </p:txBody>
      </p:sp>
      <p:sp>
        <p:nvSpPr>
          <p:cNvPr id="2052" name="Rectangle 7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2050" name="Object 6"/>
          <p:cNvGraphicFramePr/>
          <p:nvPr/>
        </p:nvGraphicFramePr>
        <p:xfrm>
          <a:off x="900113" y="1773238"/>
          <a:ext cx="7343775" cy="4557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4312285" imgH="3522980" progId="StaticEnhancedMetafile">
                  <p:embed/>
                </p:oleObj>
              </mc:Choice>
              <mc:Fallback>
                <p:oleObj name="" r:id="rId1" imgW="4312285" imgH="3522980" progId="StaticEnhancedMetafile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00113" y="1773238"/>
                        <a:ext cx="7343775" cy="45577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右箭头 4"/>
          <p:cNvSpPr/>
          <p:nvPr/>
        </p:nvSpPr>
        <p:spPr>
          <a:xfrm rot="7939440">
            <a:off x="4683125" y="1966913"/>
            <a:ext cx="773113" cy="642938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39825"/>
          </a:xfrm>
        </p:spPr>
        <p:txBody>
          <a:bodyPr vert="horz" wrap="square" lIns="0" tIns="45720" rIns="0" bIns="0" numCol="1" anchor="b" anchorCtr="0" compatLnSpc="1"/>
          <a:p>
            <a:pPr lvl="0" eaLnBrk="1" hangingPunct="1"/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男女生伤心绝望报告率比较</a:t>
            </a:r>
            <a:br>
              <a:rPr lang="zh-CN" altLang="en-US" sz="3600" b="1" dirty="0"/>
            </a:br>
            <a:r>
              <a:rPr lang="zh-CN" altLang="en-US" sz="3600" dirty="0"/>
              <a:t> </a:t>
            </a:r>
            <a:r>
              <a:rPr lang="en-US" altLang="zh-CN" sz="1800" b="1" dirty="0"/>
              <a:t>《</a:t>
            </a:r>
            <a:r>
              <a:rPr lang="zh-CN" altLang="en-US" sz="1800" b="1" dirty="0"/>
              <a:t>江苏省青少年心理健康与心理健康教育综合调查报告</a:t>
            </a:r>
            <a:r>
              <a:rPr lang="en-US" altLang="zh-CN" sz="1800" b="1" dirty="0"/>
              <a:t>》</a:t>
            </a:r>
            <a:r>
              <a:rPr lang="zh-CN" altLang="en-US" sz="3600" dirty="0"/>
              <a:t> </a:t>
            </a:r>
            <a:endParaRPr lang="zh-CN" altLang="en-US" sz="3600" dirty="0"/>
          </a:p>
        </p:txBody>
      </p:sp>
      <p:sp>
        <p:nvSpPr>
          <p:cNvPr id="3076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3074" name="Object 4"/>
          <p:cNvGraphicFramePr/>
          <p:nvPr/>
        </p:nvGraphicFramePr>
        <p:xfrm>
          <a:off x="900113" y="1989138"/>
          <a:ext cx="7416800" cy="422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1" imgW="4312285" imgH="3522980" progId="StaticEnhancedMetafile">
                  <p:embed/>
                </p:oleObj>
              </mc:Choice>
              <mc:Fallback>
                <p:oleObj name="" r:id="rId1" imgW="4312285" imgH="3522980" progId="StaticEnhancedMetafile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900113" y="1989138"/>
                        <a:ext cx="7416800" cy="422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右箭头 4"/>
          <p:cNvSpPr/>
          <p:nvPr/>
        </p:nvSpPr>
        <p:spPr>
          <a:xfrm rot="7939440">
            <a:off x="4754563" y="2181225"/>
            <a:ext cx="773113" cy="642938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Pictur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0063" y="1714500"/>
            <a:ext cx="8643937" cy="4857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矩形 2"/>
          <p:cNvSpPr/>
          <p:nvPr/>
        </p:nvSpPr>
        <p:spPr>
          <a:xfrm>
            <a:off x="611188" y="549275"/>
            <a:ext cx="7858125" cy="1200150"/>
          </a:xfrm>
          <a:prstGeom prst="rect">
            <a:avLst/>
          </a:prstGeom>
        </p:spPr>
        <p:txBody>
          <a:bodyPr>
            <a:spAutoFit/>
          </a:bodyPr>
          <a:p>
            <a:pPr lvl="0" eaLnBrk="1" hangingPunct="1"/>
            <a:r>
              <a:rPr lang="zh-CN" altLang="en-US" sz="36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自残想法及行为报告率比较</a:t>
            </a:r>
            <a:endParaRPr lang="en-US" altLang="zh-CN" sz="3600" b="1" dirty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  <a:p>
            <a:pPr lvl="0" eaLnBrk="1" hangingPunct="1"/>
            <a:endParaRPr lang="en-US" altLang="zh-CN" b="1" dirty="0">
              <a:solidFill>
                <a:schemeClr val="tx2"/>
              </a:solidFill>
              <a:latin typeface="Calibri" panose="020F05020202040A0204" pitchFamily="34" charset="0"/>
              <a:ea typeface="隶书" pitchFamily="49" charset="-122"/>
            </a:endParaRPr>
          </a:p>
          <a:p>
            <a:pPr lvl="0" eaLnBrk="1" hangingPunct="1"/>
            <a:r>
              <a:rPr lang="en-US" altLang="zh-CN" b="1" dirty="0">
                <a:solidFill>
                  <a:schemeClr val="tx2"/>
                </a:solidFill>
                <a:latin typeface="Calibri" panose="020F05020202040A0204" pitchFamily="34" charset="0"/>
                <a:ea typeface="隶书" pitchFamily="49" charset="-122"/>
              </a:rPr>
              <a:t>《</a:t>
            </a:r>
            <a:r>
              <a:rPr lang="zh-CN" altLang="en-US" b="1" dirty="0">
                <a:solidFill>
                  <a:schemeClr val="tx2"/>
                </a:solidFill>
                <a:latin typeface="Calibri" panose="020F05020202040A0204" pitchFamily="34" charset="0"/>
                <a:ea typeface="隶书" pitchFamily="49" charset="-122"/>
              </a:rPr>
              <a:t>江苏省青少年心理健康与心理健康教育综合调查报告</a:t>
            </a:r>
            <a:r>
              <a:rPr lang="en-US" altLang="zh-CN" b="1" dirty="0">
                <a:solidFill>
                  <a:schemeClr val="tx2"/>
                </a:solidFill>
                <a:latin typeface="Calibri" panose="020F05020202040A0204" pitchFamily="34" charset="0"/>
                <a:ea typeface="隶书" pitchFamily="49" charset="-122"/>
              </a:rPr>
              <a:t>》</a:t>
            </a:r>
            <a:endParaRPr lang="zh-CN" altLang="en-US" b="1" dirty="0">
              <a:solidFill>
                <a:schemeClr val="tx2"/>
              </a:solidFill>
              <a:latin typeface="Calibri" panose="020F05020202040A0204" pitchFamily="34" charset="0"/>
              <a:ea typeface="隶书" pitchFamily="49" charset="-122"/>
            </a:endParaRPr>
          </a:p>
        </p:txBody>
      </p:sp>
      <p:sp>
        <p:nvSpPr>
          <p:cNvPr id="4" name="右箭头 3"/>
          <p:cNvSpPr/>
          <p:nvPr/>
        </p:nvSpPr>
        <p:spPr>
          <a:xfrm rot="7939440">
            <a:off x="4183063" y="4038600"/>
            <a:ext cx="773113" cy="642938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9" name="Rectang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422400"/>
          </a:xfrm>
        </p:spPr>
        <p:txBody>
          <a:bodyPr vert="horz" wrap="square" lIns="0" tIns="45720" rIns="0" bIns="0" anchor="b"/>
          <a:p>
            <a:pPr lvl="0" eaLnBrk="1" hangingPunct="1"/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男女生自杀意念报告率比较</a:t>
            </a:r>
            <a:br>
              <a:rPr lang="zh-CN" altLang="en-US" sz="3600" b="1" dirty="0">
                <a:latin typeface="华文新魏" pitchFamily="2" charset="-122"/>
                <a:ea typeface="华文新魏" pitchFamily="2" charset="-122"/>
              </a:rPr>
            </a:br>
            <a:r>
              <a:rPr lang="en-US" altLang="zh-CN" sz="2000" b="1" dirty="0"/>
              <a:t>《</a:t>
            </a:r>
            <a:r>
              <a:rPr lang="zh-CN" altLang="en-US" sz="2000" b="1" dirty="0"/>
              <a:t>江苏省青少年心理健康与心理健康教育综合调查报告</a:t>
            </a:r>
            <a:r>
              <a:rPr lang="en-US" altLang="zh-CN" sz="2000" b="1" dirty="0"/>
              <a:t>》</a:t>
            </a:r>
            <a:r>
              <a:rPr lang="zh-CN" altLang="en-US" sz="4000" dirty="0"/>
              <a:t> </a:t>
            </a:r>
            <a:endParaRPr lang="zh-CN" altLang="en-US" sz="4000" dirty="0"/>
          </a:p>
        </p:txBody>
      </p:sp>
      <p:sp>
        <p:nvSpPr>
          <p:cNvPr id="4100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4098" name="Object 4"/>
          <p:cNvGraphicFramePr/>
          <p:nvPr/>
        </p:nvGraphicFramePr>
        <p:xfrm>
          <a:off x="1116013" y="1916113"/>
          <a:ext cx="6769100" cy="435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4312285" imgH="3522980" progId="StaticEnhancedMetafile">
                  <p:embed/>
                </p:oleObj>
              </mc:Choice>
              <mc:Fallback>
                <p:oleObj name="" r:id="rId1" imgW="4312285" imgH="3522980" progId="StaticEnhancedMetafile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116013" y="1916113"/>
                        <a:ext cx="6769100" cy="4352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右箭头 4"/>
          <p:cNvSpPr/>
          <p:nvPr/>
        </p:nvSpPr>
        <p:spPr>
          <a:xfrm rot="7939440">
            <a:off x="3825875" y="2466975"/>
            <a:ext cx="773113" cy="642938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5" name="灯片编号占位符 5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0" tIns="0" rIns="0" bIns="0" anchor="b"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  <a:latin typeface="Times New Roman" panose="02020603050405020304" pitchFamily="18" charset="0"/>
              </a:rPr>
            </a:fld>
            <a:endParaRPr lang="en-US" altLang="zh-CN" sz="1200" dirty="0">
              <a:solidFill>
                <a:srgbClr val="045C75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4" name="Rectangle 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5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122" name="Object 3"/>
          <p:cNvGraphicFramePr/>
          <p:nvPr/>
        </p:nvGraphicFramePr>
        <p:xfrm>
          <a:off x="395288" y="1916113"/>
          <a:ext cx="7956550" cy="457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" imgW="4312285" imgH="3522980" progId="StaticEnhancedMetafile">
                  <p:embed/>
                </p:oleObj>
              </mc:Choice>
              <mc:Fallback>
                <p:oleObj name="" r:id="rId1" imgW="4312285" imgH="3522980" progId="StaticEnhancedMetafile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5288" y="1916113"/>
                        <a:ext cx="7956550" cy="457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右箭头 6"/>
          <p:cNvSpPr/>
          <p:nvPr/>
        </p:nvSpPr>
        <p:spPr>
          <a:xfrm rot="7939440">
            <a:off x="5233194" y="1821656"/>
            <a:ext cx="773113" cy="57150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7" name="矩形 9"/>
          <p:cNvSpPr/>
          <p:nvPr/>
        </p:nvSpPr>
        <p:spPr>
          <a:xfrm>
            <a:off x="2071688" y="6215063"/>
            <a:ext cx="480060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2008                                                        2010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1" name="矩形 10"/>
          <p:cNvSpPr>
            <a:spLocks noChangeArrowheads="1"/>
          </p:cNvSpPr>
          <p:nvPr/>
        </p:nvSpPr>
        <p:spPr bwMode="auto">
          <a:xfrm>
            <a:off x="684213" y="620713"/>
            <a:ext cx="6635750" cy="9540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p>
            <a:pPr lvl="0" eaLnBrk="1" hangingPunct="1"/>
            <a:r>
              <a:rPr lang="zh-CN" altLang="en-US" sz="36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失眠报告率比较</a:t>
            </a:r>
            <a:endParaRPr lang="en-US" altLang="zh-CN" sz="3600" b="1" dirty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  <a:p>
            <a:pPr lvl="0" eaLnBrk="1" hangingPunct="1"/>
            <a:r>
              <a:rPr lang="en-US" altLang="zh-CN" sz="2000" b="1" dirty="0">
                <a:solidFill>
                  <a:schemeClr val="tx2"/>
                </a:solidFill>
                <a:latin typeface="Calibri" panose="020F05020202040A0204" pitchFamily="34" charset="0"/>
                <a:ea typeface="隶书" pitchFamily="49" charset="-122"/>
              </a:rPr>
              <a:t>《</a:t>
            </a:r>
            <a:r>
              <a:rPr lang="zh-CN" altLang="en-US" sz="2000" b="1" dirty="0">
                <a:solidFill>
                  <a:schemeClr val="tx2"/>
                </a:solidFill>
                <a:latin typeface="Calibri" panose="020F05020202040A0204" pitchFamily="34" charset="0"/>
                <a:ea typeface="隶书" pitchFamily="49" charset="-122"/>
              </a:rPr>
              <a:t>江苏省青少年心理健康与心理健康教育综合调查报告</a:t>
            </a:r>
            <a:r>
              <a:rPr lang="en-US" altLang="zh-CN" sz="2000" b="1" dirty="0">
                <a:solidFill>
                  <a:schemeClr val="tx2"/>
                </a:solidFill>
                <a:latin typeface="Calibri" panose="020F05020202040A0204" pitchFamily="34" charset="0"/>
                <a:ea typeface="隶书" pitchFamily="49" charset="-122"/>
              </a:rPr>
              <a:t>》</a:t>
            </a:r>
            <a:endParaRPr lang="zh-CN" altLang="zh-CN" sz="3600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2" name="右箭头 11"/>
          <p:cNvSpPr/>
          <p:nvPr/>
        </p:nvSpPr>
        <p:spPr>
          <a:xfrm rot="7939440">
            <a:off x="7157244" y="1550194"/>
            <a:ext cx="773113" cy="57150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5" name="灯片编号占位符 5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0" tIns="0" rIns="0" bIns="0" anchor="b"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  <a:latin typeface="Times New Roman" panose="02020603050405020304" pitchFamily="18" charset="0"/>
              </a:rPr>
            </a:fld>
            <a:endParaRPr lang="en-US" altLang="zh-CN" sz="1200" dirty="0">
              <a:solidFill>
                <a:srgbClr val="045C75"/>
              </a:solidFill>
              <a:latin typeface="Times New Roman" panose="02020603050405020304" pitchFamily="18" charset="0"/>
            </a:endParaRPr>
          </a:p>
        </p:txBody>
      </p:sp>
      <p:sp>
        <p:nvSpPr>
          <p:cNvPr id="6148" name="Rectangle 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49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0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1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2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3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4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6146" name="Object 3"/>
          <p:cNvGraphicFramePr/>
          <p:nvPr/>
        </p:nvGraphicFramePr>
        <p:xfrm>
          <a:off x="611188" y="1844675"/>
          <a:ext cx="7885112" cy="4500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1" imgW="4312285" imgH="3522980" progId="StaticEnhancedMetafile">
                  <p:embed/>
                </p:oleObj>
              </mc:Choice>
              <mc:Fallback>
                <p:oleObj name="" r:id="rId1" imgW="4312285" imgH="3522980" progId="StaticEnhancedMetafile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1188" y="1844675"/>
                        <a:ext cx="7885112" cy="45005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右箭头 11"/>
          <p:cNvSpPr/>
          <p:nvPr/>
        </p:nvSpPr>
        <p:spPr>
          <a:xfrm rot="7939440">
            <a:off x="7320756" y="1821656"/>
            <a:ext cx="773113" cy="57150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56" name="矩形 15"/>
          <p:cNvSpPr/>
          <p:nvPr/>
        </p:nvSpPr>
        <p:spPr>
          <a:xfrm>
            <a:off x="2071688" y="6215063"/>
            <a:ext cx="4800600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lvl="0" eaLnBrk="1" hangingPunct="1"/>
            <a:r>
              <a:rPr lang="en-US" altLang="zh-CN" dirty="0">
                <a:latin typeface="Arial" panose="020B0604020202020204" pitchFamily="34" charset="0"/>
                <a:ea typeface="宋体" panose="02010600030101010101" pitchFamily="2" charset="-122"/>
              </a:rPr>
              <a:t>2008                                                        2010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27088" y="571500"/>
            <a:ext cx="7459663" cy="646113"/>
          </a:xfrm>
          <a:prstGeom prst="rect">
            <a:avLst/>
          </a:prstGeom>
        </p:spPr>
        <p:txBody>
          <a:bodyPr wrap="square">
            <a:spAutoFit/>
          </a:bodyPr>
          <a:p>
            <a:pPr lvl="0" eaLnBrk="1" hangingPunct="1"/>
            <a:r>
              <a:rPr lang="zh-CN" altLang="en-US" sz="36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擅用镇静剂报告率比较</a:t>
            </a:r>
            <a:endParaRPr lang="zh-CN" altLang="en-US" sz="3600" b="1" dirty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9" name="灯片编号占位符 5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0" tIns="0" rIns="0" bIns="0" anchor="b"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  <a:latin typeface="Times New Roman" panose="02020603050405020304" pitchFamily="18" charset="0"/>
              </a:rPr>
            </a:fld>
            <a:endParaRPr lang="en-US" altLang="zh-CN" sz="1200" dirty="0">
              <a:solidFill>
                <a:srgbClr val="045C75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72" name="Rectangle 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3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4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5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6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7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8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9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0" name="Rectangle 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7170" name="Object 5"/>
          <p:cNvGraphicFramePr/>
          <p:nvPr/>
        </p:nvGraphicFramePr>
        <p:xfrm>
          <a:off x="500063" y="1928813"/>
          <a:ext cx="8215312" cy="457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1" imgW="4312285" imgH="3522980" progId="StaticEnhancedMetafile">
                  <p:embed/>
                </p:oleObj>
              </mc:Choice>
              <mc:Fallback>
                <p:oleObj name="" r:id="rId1" imgW="4312285" imgH="3522980" progId="StaticEnhancedMetafile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00063" y="1928813"/>
                        <a:ext cx="8215312" cy="4572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右箭头 13"/>
          <p:cNvSpPr/>
          <p:nvPr/>
        </p:nvSpPr>
        <p:spPr>
          <a:xfrm rot="7939440">
            <a:off x="7728744" y="1907381"/>
            <a:ext cx="773113" cy="57150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00113" y="714375"/>
            <a:ext cx="7458075" cy="646113"/>
          </a:xfrm>
          <a:prstGeom prst="rect">
            <a:avLst/>
          </a:prstGeom>
        </p:spPr>
        <p:txBody>
          <a:bodyPr wrap="square">
            <a:spAutoFit/>
          </a:bodyPr>
          <a:p>
            <a:pPr lvl="0" eaLnBrk="1" hangingPunct="1"/>
            <a:r>
              <a:rPr lang="zh-CN" altLang="en-US" sz="36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有异性朋友报告率比较</a:t>
            </a:r>
            <a:endParaRPr lang="zh-CN" altLang="en-US" sz="3600" b="1" dirty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3" name="灯片编号占位符 5"/>
          <p:cNvSpPr txBox="1">
            <a:spLocks noGrp="1"/>
          </p:cNvSpPr>
          <p:nvPr>
            <p:ph type="sldNum" sz="quarter" idx="12"/>
          </p:nvPr>
        </p:nvSpPr>
        <p:spPr>
          <a:noFill/>
        </p:spPr>
        <p:txBody>
          <a:bodyPr vert="horz" lIns="0" tIns="0" rIns="0" bIns="0" anchor="b"/>
          <a:p>
            <a:pPr lvl="0" algn="r" eaLnBrk="1" hangingPunct="1"/>
            <a:fld id="{9A0DB2DC-4C9A-4742-B13C-FB6460FD3503}" type="slidenum">
              <a:rPr lang="en-US" altLang="zh-CN" sz="1200" dirty="0">
                <a:solidFill>
                  <a:srgbClr val="045C75"/>
                </a:solidFill>
                <a:latin typeface="Times New Roman" panose="02020603050405020304" pitchFamily="18" charset="0"/>
              </a:rPr>
            </a:fld>
            <a:endParaRPr lang="en-US" altLang="zh-CN" sz="1200" dirty="0">
              <a:solidFill>
                <a:srgbClr val="045C75"/>
              </a:solidFill>
              <a:latin typeface="Times New Roman" panose="02020603050405020304" pitchFamily="18" charset="0"/>
            </a:endParaRPr>
          </a:p>
        </p:txBody>
      </p:sp>
      <p:sp>
        <p:nvSpPr>
          <p:cNvPr id="8196" name="Rectangle 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7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8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9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0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1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2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3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4" name="Rectangle 6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5" name="Rectangle 4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lvl="0" eaLnBrk="1" hangingPunct="1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8194" name="Object 3"/>
          <p:cNvGraphicFramePr/>
          <p:nvPr/>
        </p:nvGraphicFramePr>
        <p:xfrm>
          <a:off x="428625" y="1714500"/>
          <a:ext cx="8286750" cy="478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1" imgW="4312285" imgH="3522980" progId="StaticEnhancedMetafile">
                  <p:embed/>
                </p:oleObj>
              </mc:Choice>
              <mc:Fallback>
                <p:oleObj name="" r:id="rId1" imgW="4312285" imgH="3522980" progId="StaticEnhancedMetafile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428625" y="1714500"/>
                        <a:ext cx="8286750" cy="4786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右箭头 14"/>
          <p:cNvSpPr/>
          <p:nvPr/>
        </p:nvSpPr>
        <p:spPr>
          <a:xfrm rot="7939440">
            <a:off x="5014119" y="1978819"/>
            <a:ext cx="773113" cy="571500"/>
          </a:xfrm>
          <a:prstGeom prst="right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00063" y="357188"/>
            <a:ext cx="7858125" cy="1200150"/>
          </a:xfrm>
          <a:prstGeom prst="rect">
            <a:avLst/>
          </a:prstGeom>
        </p:spPr>
        <p:txBody>
          <a:bodyPr>
            <a:spAutoFit/>
          </a:bodyPr>
          <a:p>
            <a:pPr lvl="0" eaLnBrk="1" hangingPunct="1"/>
            <a:r>
              <a:rPr lang="zh-CN" altLang="en-US" sz="36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接吻、接吻及抚摸对方身体</a:t>
            </a:r>
            <a:endParaRPr lang="en-US" altLang="zh-CN" sz="3600" b="1" dirty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  <a:p>
            <a:pPr lvl="0" eaLnBrk="1" hangingPunct="1"/>
            <a:r>
              <a:rPr lang="zh-CN" altLang="en-US" sz="36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报告率比较</a:t>
            </a:r>
            <a:endParaRPr lang="zh-CN" altLang="en-US" sz="3600" b="1" dirty="0">
              <a:solidFill>
                <a:schemeClr val="tx2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标题 1"/>
          <p:cNvSpPr>
            <a:spLocks noGrp="1"/>
          </p:cNvSpPr>
          <p:nvPr>
            <p:ph type="title"/>
          </p:nvPr>
        </p:nvSpPr>
        <p:spPr>
          <a:xfrm>
            <a:off x="1331913" y="704850"/>
            <a:ext cx="7354887" cy="1143000"/>
          </a:xfrm>
        </p:spPr>
        <p:txBody>
          <a:bodyPr vert="horz" wrap="square" lIns="0" tIns="45720" rIns="0" bIns="0" anchor="b"/>
          <a:p>
            <a:r>
              <a:rPr lang="zh-CN" altLang="en-US" dirty="0"/>
              <a:t>结论：</a:t>
            </a:r>
            <a:endParaRPr lang="zh-CN" altLang="en-US" dirty="0"/>
          </a:p>
        </p:txBody>
      </p:sp>
      <p:sp>
        <p:nvSpPr>
          <p:cNvPr id="17411" name="内容占位符 2"/>
          <p:cNvSpPr>
            <a:spLocks noGrp="1"/>
          </p:cNvSpPr>
          <p:nvPr>
            <p:ph idx="1"/>
          </p:nvPr>
        </p:nvSpPr>
        <p:spPr>
          <a:xfrm>
            <a:off x="971550" y="2276475"/>
            <a:ext cx="7715250" cy="4048125"/>
          </a:xfrm>
        </p:spPr>
        <p:txBody>
          <a:bodyPr vert="horz" wrap="square" lIns="91440" tIns="45720" rIns="91440" bIns="45720" anchor="t"/>
          <a:p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青春期总体发育情况良好，无需过于忧虑</a:t>
            </a:r>
            <a:endParaRPr lang="en-US" altLang="zh-CN" sz="2800" dirty="0">
              <a:latin typeface="华文新魏" pitchFamily="2" charset="-122"/>
              <a:ea typeface="华文新魏" pitchFamily="2" charset="-122"/>
            </a:endParaRPr>
          </a:p>
          <a:p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受青春期和升学两因素影响较大；</a:t>
            </a:r>
            <a:endParaRPr lang="zh-CN" altLang="en-US" sz="2800" dirty="0"/>
          </a:p>
          <a:p>
            <a:r>
              <a:rPr lang="zh-CN" altLang="en-US" sz="2800" dirty="0">
                <a:latin typeface="华文新魏" pitchFamily="2" charset="-122"/>
                <a:ea typeface="华文新魏" pitchFamily="2" charset="-122"/>
              </a:rPr>
              <a:t>青春期影响值得重视；</a:t>
            </a:r>
            <a:endParaRPr lang="en-US" altLang="zh-CN" sz="2800" dirty="0">
              <a:latin typeface="华文新魏" pitchFamily="2" charset="-122"/>
              <a:ea typeface="华文新魏" pitchFamily="2" charset="-122"/>
            </a:endParaRPr>
          </a:p>
          <a:p>
            <a:endParaRPr lang="zh-CN" altLang="en-US" dirty="0"/>
          </a:p>
          <a:p>
            <a:endParaRPr lang="zh-CN" alt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灯片编号占位符 5"/>
          <p:cNvSpPr txBox="1">
            <a:spLocks noGrp="1"/>
          </p:cNvSpPr>
          <p:nvPr/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eaLnBrk="1" hangingPunct="1"/>
            <a:fld id="{9A0DB2DC-4C9A-4742-B13C-FB6460FD3503}" type="slidenum">
              <a:rPr lang="en-US" altLang="zh-CN" sz="14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5" name="Rectangle 3"/>
          <p:cNvSpPr>
            <a:spLocks noGrp="1"/>
          </p:cNvSpPr>
          <p:nvPr>
            <p:ph type="body"/>
          </p:nvPr>
        </p:nvSpPr>
        <p:spPr>
          <a:xfrm>
            <a:off x="500063" y="2214563"/>
            <a:ext cx="8429625" cy="3881437"/>
          </a:xfrm>
        </p:spPr>
        <p:txBody>
          <a:bodyPr vert="horz" wrap="square" lIns="91440" tIns="45720" rIns="91440" bIns="45720" anchor="t"/>
          <a:p>
            <a:pPr lvl="0" eaLnBrk="1" hangingPunct="1">
              <a:lnSpc>
                <a:spcPct val="120000"/>
              </a:lnSpc>
            </a:pPr>
            <a:r>
              <a:rPr lang="zh-CN" altLang="en-US" sz="2800" b="1" dirty="0">
                <a:ea typeface="楷体_GB2312" pitchFamily="49" charset="-122"/>
              </a:rPr>
              <a:t>从毕生发展观看：儿童－成人－老人</a:t>
            </a:r>
            <a:br>
              <a:rPr lang="en-US" altLang="zh-CN" sz="2800" b="1" dirty="0">
                <a:ea typeface="楷体_GB2312" pitchFamily="49" charset="-122"/>
              </a:rPr>
            </a:br>
            <a:r>
              <a:rPr lang="zh-CN" altLang="en-US" sz="1600" b="1" dirty="0">
                <a:ea typeface="仿宋_GB2312" pitchFamily="49" charset="-122"/>
              </a:rPr>
              <a:t>孔子曰：“吾十有五而志于学，三十而立，四十而不惑，五十而知天命，六十而耳顺，七十而从心所欲，不逾矩”。</a:t>
            </a:r>
            <a:endParaRPr lang="zh-CN" altLang="en-US" sz="1600" b="1" dirty="0">
              <a:ea typeface="楷体_GB2312" pitchFamily="49" charset="-122"/>
            </a:endParaRPr>
          </a:p>
          <a:p>
            <a:pPr lvl="0" eaLnBrk="1" hangingPunct="1">
              <a:lnSpc>
                <a:spcPct val="120000"/>
              </a:lnSpc>
            </a:pPr>
            <a:r>
              <a:rPr lang="zh-CN" altLang="en-US" sz="2800" b="1" dirty="0">
                <a:ea typeface="楷体_GB2312" pitchFamily="49" charset="-122"/>
              </a:rPr>
              <a:t>他们尚处在心理断乳期</a:t>
            </a:r>
            <a:r>
              <a:rPr lang="en-US" altLang="zh-CN" sz="2800" b="1" dirty="0">
                <a:ea typeface="楷体_GB2312" pitchFamily="49" charset="-122"/>
              </a:rPr>
              <a:t>:</a:t>
            </a:r>
            <a:endParaRPr lang="en-US" altLang="zh-CN" sz="2800" b="1" dirty="0">
              <a:ea typeface="楷体_GB2312" pitchFamily="49" charset="-122"/>
            </a:endParaRPr>
          </a:p>
          <a:p>
            <a:pPr lvl="0" eaLnBrk="1" hangingPunct="1">
              <a:lnSpc>
                <a:spcPct val="120000"/>
              </a:lnSpc>
              <a:buNone/>
            </a:pPr>
            <a:r>
              <a:rPr lang="en-US" altLang="zh-CN" sz="2800" b="1" dirty="0">
                <a:ea typeface="楷体_GB2312" pitchFamily="49" charset="-122"/>
              </a:rPr>
              <a:t>   1.</a:t>
            </a:r>
            <a:r>
              <a:rPr lang="zh-CN" altLang="en-US" sz="2800" b="1" dirty="0">
                <a:ea typeface="楷体_GB2312" pitchFamily="49" charset="-122"/>
              </a:rPr>
              <a:t> 仍然保留许多儿童期特点：</a:t>
            </a:r>
            <a:r>
              <a:rPr lang="zh-CN" altLang="en-US" sz="2800" dirty="0">
                <a:latin typeface="楷体_GB2312" pitchFamily="49" charset="-122"/>
                <a:ea typeface="楷体_GB2312" pitchFamily="49" charset="-122"/>
              </a:rPr>
              <a:t>不成熟、难沟通</a:t>
            </a:r>
            <a:br>
              <a:rPr lang="zh-CN" altLang="en-US" sz="2400" dirty="0">
                <a:ea typeface="楷体_GB2312" pitchFamily="49" charset="-122"/>
              </a:rPr>
            </a:br>
            <a:r>
              <a:rPr lang="en-US" altLang="zh-CN" sz="2800" b="1" dirty="0">
                <a:ea typeface="楷体_GB2312" pitchFamily="49" charset="-122"/>
              </a:rPr>
              <a:t>2.</a:t>
            </a:r>
            <a:r>
              <a:rPr lang="zh-CN" altLang="en-US" sz="2800" b="1" dirty="0">
                <a:ea typeface="楷体_GB2312" pitchFamily="49" charset="-122"/>
              </a:rPr>
              <a:t>开始出现了许多成人需求：</a:t>
            </a:r>
            <a:r>
              <a:rPr lang="zh-CN" altLang="en-US" sz="2800" dirty="0">
                <a:ea typeface="楷体_GB2312" pitchFamily="49" charset="-122"/>
              </a:rPr>
              <a:t>向往</a:t>
            </a:r>
            <a:r>
              <a:rPr lang="zh-CN" altLang="en-US" sz="2800" dirty="0">
                <a:solidFill>
                  <a:srgbClr val="FF0000"/>
                </a:solidFill>
                <a:ea typeface="楷体_GB2312" pitchFamily="49" charset="-122"/>
              </a:rPr>
              <a:t>性爱</a:t>
            </a:r>
            <a:r>
              <a:rPr lang="zh-CN" altLang="en-US" sz="2800" dirty="0">
                <a:ea typeface="楷体_GB2312" pitchFamily="49" charset="-122"/>
              </a:rPr>
              <a:t>、追求</a:t>
            </a:r>
            <a:r>
              <a:rPr lang="zh-CN" altLang="en-US" sz="2800" dirty="0">
                <a:solidFill>
                  <a:srgbClr val="FF0000"/>
                </a:solidFill>
                <a:ea typeface="楷体_GB2312" pitchFamily="49" charset="-122"/>
              </a:rPr>
              <a:t>事业</a:t>
            </a:r>
            <a:endParaRPr lang="zh-CN" altLang="en-US" sz="2800" dirty="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18436" name="Rectangle 2"/>
          <p:cNvSpPr/>
          <p:nvPr/>
        </p:nvSpPr>
        <p:spPr>
          <a:xfrm>
            <a:off x="642938" y="785813"/>
            <a:ext cx="8001000" cy="10715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ctr"/>
          <a:p>
            <a:pPr lvl="0" algn="ctr" eaLnBrk="1" hangingPunct="1"/>
            <a:r>
              <a:rPr lang="en-US" altLang="zh-CN" sz="40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2.</a:t>
            </a:r>
            <a:r>
              <a:rPr lang="zh-CN" altLang="en-US" sz="40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青春期心理分析</a:t>
            </a:r>
            <a:endParaRPr lang="zh-CN" altLang="en-US" sz="4000" b="1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8" name="Picture 4" descr="Image of young monkey with 'mothers'"/>
          <p:cNvPicPr>
            <a:picLocks noGrp="1" noChangeAspect="1"/>
          </p:cNvPicPr>
          <p:nvPr>
            <p:ph idx="1"/>
          </p:nvPr>
        </p:nvPicPr>
        <p:blipFill>
          <a:blip r:embed="rId1"/>
          <a:srcRect/>
          <a:stretch>
            <a:fillRect/>
          </a:stretch>
        </p:blipFill>
        <p:spPr>
          <a:xfrm>
            <a:off x="4786313" y="2071688"/>
            <a:ext cx="3883025" cy="4094162"/>
          </a:xfrm>
        </p:spPr>
      </p:pic>
      <p:pic>
        <p:nvPicPr>
          <p:cNvPr id="3" name="Picture 4" descr="wireandclothmum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88" y="2071688"/>
            <a:ext cx="4173537" cy="4143375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" name="图示 4"/>
          <p:cNvGraphicFramePr/>
          <p:nvPr/>
        </p:nvGraphicFramePr>
        <p:xfrm>
          <a:off x="1785569" y="428626"/>
          <a:ext cx="5715739" cy="1323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684213" y="836613"/>
            <a:ext cx="7769225" cy="1236662"/>
          </a:xfrm>
        </p:spPr>
        <p:txBody>
          <a:bodyPr vert="horz" wrap="square" lIns="0" tIns="45720" rIns="0" bIns="0" anchor="b"/>
          <a:p>
            <a:pPr algn="ctr" eaLnBrk="1" hangingPunct="1"/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青春期心理健康维护</a:t>
            </a:r>
            <a:br>
              <a:rPr lang="en-US" altLang="zh-CN" sz="4000" b="1" dirty="0">
                <a:latin typeface="华文新魏" pitchFamily="2" charset="-122"/>
                <a:ea typeface="华文新魏" pitchFamily="2" charset="-122"/>
              </a:rPr>
            </a:br>
            <a:r>
              <a:rPr lang="en-US" altLang="zh-CN" sz="4000" b="1" dirty="0">
                <a:latin typeface="华文新魏" pitchFamily="2" charset="-122"/>
                <a:ea typeface="华文新魏" pitchFamily="2" charset="-122"/>
              </a:rPr>
              <a:t>   —— </a:t>
            </a: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方法与思考</a:t>
            </a:r>
            <a:endParaRPr lang="zh-CN" altLang="en-US" sz="40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idx="1"/>
          </p:nvPr>
        </p:nvSpPr>
        <p:spPr>
          <a:xfrm>
            <a:off x="1042988" y="2428875"/>
            <a:ext cx="6815137" cy="3702050"/>
          </a:xfrm>
        </p:spPr>
        <p:txBody>
          <a:bodyPr vert="horz" wrap="square" lIns="91440" tIns="45720" rIns="91440" bIns="45720" anchor="t"/>
          <a:p>
            <a:pPr marL="812800" indent="-812800" eaLnBrk="1" hangingPunct="1">
              <a:lnSpc>
                <a:spcPct val="150000"/>
              </a:lnSpc>
            </a:pPr>
            <a:r>
              <a:rPr lang="zh-CN" altLang="en-US" dirty="0">
                <a:ea typeface="楷体_GB2312" pitchFamily="49" charset="-122"/>
              </a:rPr>
              <a:t>以人为本，关爱从需要开始；</a:t>
            </a:r>
            <a:endParaRPr lang="zh-CN" altLang="en-US" dirty="0">
              <a:ea typeface="楷体_GB2312" pitchFamily="49" charset="-122"/>
            </a:endParaRPr>
          </a:p>
          <a:p>
            <a:pPr marL="812800" indent="-812800" eaLnBrk="1" hangingPunct="1">
              <a:lnSpc>
                <a:spcPct val="150000"/>
              </a:lnSpc>
            </a:pPr>
            <a:r>
              <a:rPr lang="zh-CN" altLang="en-US" dirty="0">
                <a:ea typeface="楷体_GB2312" pitchFamily="49" charset="-122"/>
              </a:rPr>
              <a:t>淡化“教育”，少说道理，多倾听；</a:t>
            </a:r>
            <a:endParaRPr lang="zh-CN" altLang="en-US" dirty="0">
              <a:ea typeface="楷体_GB2312" pitchFamily="49" charset="-122"/>
            </a:endParaRPr>
          </a:p>
          <a:p>
            <a:pPr marL="812800" indent="-812800" eaLnBrk="1" hangingPunct="1">
              <a:lnSpc>
                <a:spcPct val="150000"/>
              </a:lnSpc>
            </a:pPr>
            <a:r>
              <a:rPr lang="zh-CN" altLang="en-US" dirty="0">
                <a:ea typeface="楷体_GB2312" pitchFamily="49" charset="-122"/>
              </a:rPr>
              <a:t>奖励惩罚，只对行为不对人</a:t>
            </a:r>
            <a:endParaRPr lang="zh-CN" altLang="en-US" dirty="0">
              <a:ea typeface="楷体_GB2312" pitchFamily="49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642938" y="277813"/>
            <a:ext cx="8043862" cy="1936750"/>
          </a:xfrm>
        </p:spPr>
        <p:txBody>
          <a:bodyPr vert="horz" wrap="square" lIns="0" tIns="45720" rIns="0" bIns="0" anchor="b"/>
          <a:p>
            <a:pPr algn="ctr" eaLnBrk="1" hangingPunct="1"/>
            <a:r>
              <a:rPr lang="zh-CN" altLang="en-US" sz="6600" b="1" dirty="0">
                <a:ea typeface="华文新魏" pitchFamily="2" charset="-122"/>
              </a:rPr>
              <a:t>谢谢大家！</a:t>
            </a:r>
            <a:endParaRPr lang="zh-CN" altLang="en-US" sz="6600" b="1" dirty="0">
              <a:ea typeface="华文新魏" pitchFamily="2" charset="-122"/>
            </a:endParaRPr>
          </a:p>
        </p:txBody>
      </p:sp>
      <p:sp>
        <p:nvSpPr>
          <p:cNvPr id="21507" name="Rectangle 3"/>
          <p:cNvSpPr>
            <a:spLocks noGrp="1"/>
          </p:cNvSpPr>
          <p:nvPr>
            <p:ph type="body" sz="half" idx="1"/>
          </p:nvPr>
        </p:nvSpPr>
        <p:spPr>
          <a:xfrm>
            <a:off x="2268538" y="2708275"/>
            <a:ext cx="4572000" cy="2590800"/>
          </a:xfrm>
        </p:spPr>
        <p:txBody>
          <a:bodyPr vert="horz" wrap="square" lIns="91440" tIns="45720" rIns="91440" bIns="45720" anchor="t"/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2800" kern="1200" dirty="0">
                <a:latin typeface="楷体_GB2312" pitchFamily="49" charset="-122"/>
                <a:ea typeface="楷体_GB2312" pitchFamily="49" charset="-122"/>
              </a:rPr>
              <a:t>南京师范大学 心理学院</a:t>
            </a:r>
            <a:endParaRPr lang="zh-CN" altLang="en-US" sz="2800" kern="1200" dirty="0">
              <a:latin typeface="楷体_GB2312" pitchFamily="49" charset="-122"/>
              <a:ea typeface="楷体_GB2312" pitchFamily="49" charset="-122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zh-CN" altLang="en-US" sz="2800" kern="1200" dirty="0">
                <a:latin typeface="楷体_GB2312" pitchFamily="49" charset="-122"/>
                <a:ea typeface="楷体_GB2312" pitchFamily="49" charset="-122"/>
              </a:rPr>
              <a:t>傅宏</a:t>
            </a:r>
            <a:endParaRPr lang="zh-CN" altLang="en-US" sz="2800" kern="1200" dirty="0">
              <a:latin typeface="楷体_GB2312" pitchFamily="49" charset="-122"/>
              <a:ea typeface="楷体_GB2312" pitchFamily="49" charset="-122"/>
            </a:endParaRPr>
          </a:p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zh-CN" sz="2800" kern="1200" dirty="0">
                <a:hlinkClick r:id="rId1"/>
              </a:rPr>
              <a:t>fuhong@njnu.edu.cn</a:t>
            </a:r>
            <a:r>
              <a:rPr lang="en-US" altLang="zh-CN" sz="2800" kern="1200" dirty="0"/>
              <a:t>  </a:t>
            </a:r>
            <a:endParaRPr lang="en-US" altLang="zh-CN" sz="2800" kern="1200" dirty="0"/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畅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流畅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畅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970</Words>
  <Application>WPS 演示</Application>
  <PresentationFormat>全屏显示(4:3)</PresentationFormat>
  <Paragraphs>88</Paragraphs>
  <Slides>17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17</vt:i4>
      </vt:variant>
    </vt:vector>
  </HeadingPairs>
  <TitlesOfParts>
    <vt:vector size="44" baseType="lpstr">
      <vt:lpstr>Arial</vt:lpstr>
      <vt:lpstr>宋体</vt:lpstr>
      <vt:lpstr>Wingdings</vt:lpstr>
      <vt:lpstr>Calibri</vt:lpstr>
      <vt:lpstr>隶书</vt:lpstr>
      <vt:lpstr>Wingdings 2</vt:lpstr>
      <vt:lpstr>Wingdings 2</vt:lpstr>
      <vt:lpstr>华文行楷</vt:lpstr>
      <vt:lpstr>楷体_GB2312</vt:lpstr>
      <vt:lpstr>Times New Roman</vt:lpstr>
      <vt:lpstr>华文新魏</vt:lpstr>
      <vt:lpstr>华文楷体</vt:lpstr>
      <vt:lpstr>Constantia</vt:lpstr>
      <vt:lpstr>仿宋_GB2312</vt:lpstr>
      <vt:lpstr>微软雅黑</vt:lpstr>
      <vt:lpstr>新宋体</vt:lpstr>
      <vt:lpstr>Wingdings</vt:lpstr>
      <vt:lpstr>仿宋</vt:lpstr>
      <vt:lpstr>流畅</vt:lpstr>
      <vt:lpstr>StaticEnhancedMetafile</vt:lpstr>
      <vt:lpstr>StaticEnhancedMetafile</vt:lpstr>
      <vt:lpstr>StaticEnhancedMetafile</vt:lpstr>
      <vt:lpstr>StaticEnhancedMetafile</vt:lpstr>
      <vt:lpstr>StaticEnhancedMetafile</vt:lpstr>
      <vt:lpstr>StaticEnhancedMetafile</vt:lpstr>
      <vt:lpstr>StaticEnhancedMetafile</vt:lpstr>
      <vt:lpstr>StaticEnhancedMetafile</vt:lpstr>
      <vt:lpstr>青春期心理解读与对策</vt:lpstr>
      <vt:lpstr>内容提要</vt:lpstr>
      <vt:lpstr>1.青春期心理行为问题表现</vt:lpstr>
      <vt:lpstr>孤独感报告率比较 《江苏省青少年心理健康与心理健康教育综合调查报告》</vt:lpstr>
      <vt:lpstr>男女生心情郁闷报告率比较 《江苏省青少年心理健康与心理健康教育综合调查报告》</vt:lpstr>
      <vt:lpstr>男女生伤心绝望报告率比较  《江苏省青少年心理健康与心理健康教育综合调查报告》 </vt:lpstr>
      <vt:lpstr>PowerPoint 演示文稿</vt:lpstr>
      <vt:lpstr>男女生自杀意念报告率比较 《江苏省青少年心理健康与心理健康教育综合调查报告》 </vt:lpstr>
      <vt:lpstr>PowerPoint 演示文稿</vt:lpstr>
      <vt:lpstr>PowerPoint 演示文稿</vt:lpstr>
      <vt:lpstr>PowerPoint 演示文稿</vt:lpstr>
      <vt:lpstr>PowerPoint 演示文稿</vt:lpstr>
      <vt:lpstr>结论：</vt:lpstr>
      <vt:lpstr>PowerPoint 演示文稿</vt:lpstr>
      <vt:lpstr>PowerPoint 演示文稿</vt:lpstr>
      <vt:lpstr>3.青春期心理健康维护    —— 方法与思考</vt:lpstr>
      <vt:lpstr>谢谢大家！</vt:lpstr>
    </vt:vector>
  </TitlesOfParts>
  <Company> NNU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班主任自我成长</dc:title>
  <dc:creator>Fu Hong</dc:creator>
  <cp:lastModifiedBy>Administrator</cp:lastModifiedBy>
  <cp:revision>121</cp:revision>
  <dcterms:created xsi:type="dcterms:W3CDTF">2006-07-06T01:46:00Z</dcterms:created>
  <dcterms:modified xsi:type="dcterms:W3CDTF">2016-11-22T04:07:00Z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2052-10.1.0.6065</vt:lpwstr>
  </property>
</Properties>
</file>