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317" r:id="rId3"/>
    <p:sldId id="318" r:id="rId4"/>
    <p:sldId id="257" r:id="rId5"/>
    <p:sldId id="260" r:id="rId6"/>
    <p:sldId id="261" r:id="rId7"/>
    <p:sldId id="263" r:id="rId8"/>
    <p:sldId id="264" r:id="rId9"/>
    <p:sldId id="290" r:id="rId10"/>
    <p:sldId id="265" r:id="rId11"/>
    <p:sldId id="262" r:id="rId12"/>
    <p:sldId id="266" r:id="rId13"/>
    <p:sldId id="267" r:id="rId14"/>
    <p:sldId id="268" r:id="rId15"/>
    <p:sldId id="269" r:id="rId16"/>
    <p:sldId id="270" r:id="rId17"/>
    <p:sldId id="271" r:id="rId18"/>
    <p:sldId id="291" r:id="rId19"/>
    <p:sldId id="273" r:id="rId20"/>
    <p:sldId id="274" r:id="rId21"/>
    <p:sldId id="277" r:id="rId22"/>
    <p:sldId id="276" r:id="rId23"/>
    <p:sldId id="279" r:id="rId24"/>
    <p:sldId id="280" r:id="rId25"/>
    <p:sldId id="278" r:id="rId26"/>
    <p:sldId id="281" r:id="rId27"/>
    <p:sldId id="258" r:id="rId28"/>
    <p:sldId id="282" r:id="rId29"/>
    <p:sldId id="283" r:id="rId30"/>
    <p:sldId id="284" r:id="rId31"/>
    <p:sldId id="285" r:id="rId32"/>
    <p:sldId id="286" r:id="rId33"/>
    <p:sldId id="287" r:id="rId34"/>
    <p:sldId id="288" r:id="rId35"/>
    <p:sldId id="289" r:id="rId36"/>
  </p:sldIdLst>
  <p:sldSz cx="9144000" cy="6858000" type="screen4x3"/>
  <p:notesSz cx="6858000" cy="9144000"/>
  <p:defaultTextStyle>
    <a:defPPr>
      <a:defRPr lang="en-US"/>
    </a:defPPr>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onstantia" panose="020306020503060A0303" pitchFamily="18" charset="0"/>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Constantia" panose="020306020503060A0303" pitchFamily="18" charset="0"/>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Constantia" panose="020306020503060A0303" pitchFamily="18" charset="0"/>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Constantia" panose="020306020503060A0303" pitchFamily="18" charset="0"/>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Constantia" panose="020306020503060A0303" pitchFamily="18" charset="0"/>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Constantia" panose="020306020503060A0303" pitchFamily="18" charset="0"/>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Constantia" panose="020306020503060A0303" pitchFamily="18" charset="0"/>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Constantia" panose="020306020503060A0303" pitchFamily="18" charset="0"/>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Constantia" panose="020306020503060A0303" pitchFamily="18"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71" d="100"/>
          <a:sy n="71" d="100"/>
        </p:scale>
        <p:origin x="-48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4" name="Date Placeholder 29"/>
          <p:cNvSpPr>
            <a:spLocks noGrp="1"/>
          </p:cNvSpPr>
          <p:nvPr>
            <p:ph type="dt" sz="half" idx="2"/>
          </p:nvPr>
        </p:nvSpPr>
        <p:spPr>
          <a:xfrm>
            <a:off x="457200" y="6356350"/>
            <a:ext cx="2133600" cy="365125"/>
          </a:xfrm>
          <a:prstGeom prst="rect">
            <a:avLst/>
          </a:prstGeom>
        </p:spPr>
        <p:txBody>
          <a:bodyPr vert="horz" lIns="0" tIns="0" rIns="0" bIns="0" anchor="b"/>
          <a:lstStyle/>
          <a:p>
            <a:pPr marL="0" marR="0" indent="0" defTabSz="914400" rtl="0" fontAlgn="auto">
              <a:lnSpc>
                <a:spcPct val="100000"/>
              </a:lnSpc>
              <a:spcBef>
                <a:spcPts val="0"/>
              </a:spcBef>
              <a:spcAft>
                <a:spcPts val="0"/>
              </a:spcAft>
              <a:buClrTx/>
              <a:buSzTx/>
              <a:buFontTx/>
              <a:buNone/>
              <a:defRPr/>
            </a:pPr>
            <a:endParaRPr kumimoji="0" lang="en-US" b="0" i="0" kern="1200" cap="none" spc="0" normalizeH="0" baseline="0" noProof="0">
              <a:latin typeface="+mn-lt"/>
              <a:ea typeface="+mn-ea"/>
              <a:cs typeface="+mn-cs"/>
            </a:endParaRPr>
          </a:p>
        </p:txBody>
      </p:sp>
      <p:sp>
        <p:nvSpPr>
          <p:cNvPr id="15" name="Footer Placeholder 18"/>
          <p:cNvSpPr>
            <a:spLocks noGrp="1"/>
          </p:cNvSpPr>
          <p:nvPr>
            <p:ph type="ftr" sz="quarter" idx="3"/>
          </p:nvPr>
        </p:nvSpPr>
        <p:spPr>
          <a:xfrm>
            <a:off x="2667000" y="6356350"/>
            <a:ext cx="3352800" cy="365125"/>
          </a:xfrm>
          <a:prstGeom prst="rect">
            <a:avLst/>
          </a:prstGeom>
        </p:spPr>
        <p:txBody>
          <a:bodyPr vert="horz" lIns="0" tIns="0" rIns="0" bIns="0" anchor="b"/>
          <a:lstStyle/>
          <a:p>
            <a:pPr marL="0" marR="0" indent="0" defTabSz="914400" rtl="0" fontAlgn="auto">
              <a:lnSpc>
                <a:spcPct val="100000"/>
              </a:lnSpc>
              <a:spcBef>
                <a:spcPts val="0"/>
              </a:spcBef>
              <a:spcAft>
                <a:spcPts val="0"/>
              </a:spcAft>
              <a:buClrTx/>
              <a:buSzTx/>
              <a:buFontTx/>
              <a:buNone/>
              <a:defRPr/>
            </a:pPr>
            <a:endParaRPr kumimoji="0" lang="en-US" b="0" i="0" kern="1200" cap="none" spc="0" normalizeH="0" baseline="0" noProof="0">
              <a:latin typeface="+mn-lt"/>
              <a:ea typeface="+mn-ea"/>
              <a:cs typeface="+mn-cs"/>
            </a:endParaRPr>
          </a:p>
        </p:txBody>
      </p:sp>
      <p:sp>
        <p:nvSpPr>
          <p:cNvPr id="16" name="Slide Number Placeholder 26"/>
          <p:cNvSpPr>
            <a:spLocks noGrp="1"/>
          </p:cNvSpPr>
          <p:nvPr>
            <p:ph type="sldNum" sz="quarter" idx="4"/>
          </p:nvPr>
        </p:nvSpPr>
        <p:spPr>
          <a:xfrm>
            <a:off x="7924800" y="6356350"/>
            <a:ext cx="762000" cy="365125"/>
          </a:xfrm>
          <a:prstGeom prst="rect">
            <a:avLst/>
          </a:prstGeom>
        </p:spPr>
        <p:txBody>
          <a:bodyPr vert="horz" lIns="0" tIns="0" rIns="0" bIns="0" anchor="b"/>
          <a:p>
            <a:pPr algn="r"/>
            <a:fld id="{9A0DB2DC-4C9A-4742-B13C-FB6460FD3503}" type="slidenum">
              <a:rPr lang="en-US" sz="1200" dirty="0">
                <a:solidFill>
                  <a:srgbClr val="D1EAEE"/>
                </a:solidFill>
              </a:rPr>
            </a:fld>
            <a:endParaRPr lang="en-US" sz="1200" dirty="0">
              <a:solidFill>
                <a:srgbClr val="D1EAEE"/>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algn="r"/>
            <a:fld id="{9A0DB2DC-4C9A-4742-B13C-FB6460FD3503}" type="slidenum">
              <a:rPr lang="en-US" sz="1200" dirty="0">
                <a:solidFill>
                  <a:srgbClr val="045C75"/>
                </a:solidFill>
              </a:rPr>
            </a:fld>
            <a:endParaRPr lang="en-US" sz="1200" dirty="0">
              <a:solidFill>
                <a:srgbClr val="045C75"/>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endParaRPr kumimoji="0" lang="en-US" smtClean="0"/>
          </a:p>
        </p:txBody>
      </p:sp>
      <p:sp>
        <p:nvSpPr>
          <p:cNvPr id="14" name="Date Placeholder 3"/>
          <p:cNvSpPr>
            <a:spLocks noGrp="1"/>
          </p:cNvSpPr>
          <p:nvPr>
            <p:ph type="dt" sz="half" idx="2"/>
          </p:nvPr>
        </p:nvSpPr>
        <p:spPr>
          <a:xfrm>
            <a:off x="457200" y="6356350"/>
            <a:ext cx="2133600" cy="365125"/>
          </a:xfrm>
          <a:prstGeom prst="rect">
            <a:avLst/>
          </a:prstGeom>
        </p:spPr>
        <p:txBody>
          <a:bodyPr vert="horz" lIns="0" tIns="0" rIns="0" bIns="0" anchor="b"/>
          <a:lstStyle/>
          <a:p>
            <a:pPr marL="0" marR="0" indent="0" defTabSz="914400" rtl="0" fontAlgn="auto">
              <a:lnSpc>
                <a:spcPct val="100000"/>
              </a:lnSpc>
              <a:spcBef>
                <a:spcPts val="0"/>
              </a:spcBef>
              <a:spcAft>
                <a:spcPts val="0"/>
              </a:spcAft>
              <a:buClrTx/>
              <a:buSzTx/>
              <a:buFontTx/>
              <a:buNone/>
              <a:defRPr/>
            </a:pPr>
            <a:endParaRPr kumimoji="0" lang="en-US" b="0" i="0" kern="1200" cap="none" spc="0" normalizeH="0" baseline="0" noProof="0">
              <a:latin typeface="+mn-lt"/>
              <a:ea typeface="+mn-ea"/>
              <a:cs typeface="+mn-cs"/>
            </a:endParaRPr>
          </a:p>
        </p:txBody>
      </p:sp>
      <p:sp>
        <p:nvSpPr>
          <p:cNvPr id="15" name="Footer Placeholder 4"/>
          <p:cNvSpPr>
            <a:spLocks noGrp="1"/>
          </p:cNvSpPr>
          <p:nvPr>
            <p:ph type="ftr" sz="quarter" idx="3"/>
          </p:nvPr>
        </p:nvSpPr>
        <p:spPr>
          <a:xfrm>
            <a:off x="2667000" y="6356350"/>
            <a:ext cx="3352800" cy="365125"/>
          </a:xfrm>
          <a:prstGeom prst="rect">
            <a:avLst/>
          </a:prstGeom>
        </p:spPr>
        <p:txBody>
          <a:bodyPr vert="horz" lIns="0" tIns="0" rIns="0" bIns="0" anchor="b"/>
          <a:lstStyle/>
          <a:p>
            <a:pPr marL="0" marR="0" indent="0" defTabSz="914400" rtl="0" fontAlgn="auto">
              <a:lnSpc>
                <a:spcPct val="100000"/>
              </a:lnSpc>
              <a:spcBef>
                <a:spcPts val="0"/>
              </a:spcBef>
              <a:spcAft>
                <a:spcPts val="0"/>
              </a:spcAft>
              <a:buClrTx/>
              <a:buSzTx/>
              <a:buFontTx/>
              <a:buNone/>
              <a:defRPr/>
            </a:pPr>
            <a:endParaRPr kumimoji="0" lang="en-US" b="0" i="0" kern="1200" cap="none" spc="0" normalizeH="0" baseline="0" noProof="0">
              <a:latin typeface="+mn-lt"/>
              <a:ea typeface="+mn-ea"/>
              <a:cs typeface="+mn-cs"/>
            </a:endParaRPr>
          </a:p>
        </p:txBody>
      </p:sp>
      <p:sp>
        <p:nvSpPr>
          <p:cNvPr id="16" name="Slide Number Placeholder 5"/>
          <p:cNvSpPr>
            <a:spLocks noGrp="1"/>
          </p:cNvSpPr>
          <p:nvPr>
            <p:ph type="sldNum" sz="quarter" idx="4"/>
          </p:nvPr>
        </p:nvSpPr>
        <p:spPr>
          <a:xfrm>
            <a:off x="7924800" y="6356350"/>
            <a:ext cx="762000" cy="365125"/>
          </a:xfrm>
          <a:prstGeom prst="rect">
            <a:avLst/>
          </a:prstGeom>
        </p:spPr>
        <p:txBody>
          <a:bodyPr vert="horz" lIns="0" tIns="0" rIns="0" bIns="0" anchor="b"/>
          <a:p>
            <a:pPr algn="r"/>
            <a:fld id="{9A0DB2DC-4C9A-4742-B13C-FB6460FD3503}" type="slidenum">
              <a:rPr lang="en-US" sz="1200" dirty="0">
                <a:solidFill>
                  <a:srgbClr val="D1EAEE"/>
                </a:solidFill>
              </a:rPr>
            </a:fld>
            <a:endParaRPr lang="en-US" sz="1200" dirty="0">
              <a:solidFill>
                <a:srgbClr val="D1EAEE"/>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algn="r"/>
            <a:fld id="{9A0DB2DC-4C9A-4742-B13C-FB6460FD3503}" type="slidenum">
              <a:rPr lang="en-US" sz="1200" dirty="0">
                <a:solidFill>
                  <a:srgbClr val="045C75"/>
                </a:solidFill>
              </a:rPr>
            </a:fld>
            <a:endParaRPr lang="en-US" sz="1200" dirty="0">
              <a:solidFill>
                <a:srgbClr val="045C75"/>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endParaRPr kumimoji="0" lang="en-US" smtClean="0"/>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endParaRPr kumimoji="0" lang="en-US" smtClean="0"/>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7" name="日期占位符 6"/>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p>
            <a:pPr lvl="0" algn="r"/>
            <a:fld id="{9A0DB2DC-4C9A-4742-B13C-FB6460FD3503}" type="slidenum">
              <a:rPr lang="en-US" sz="1200" dirty="0">
                <a:solidFill>
                  <a:srgbClr val="045C75"/>
                </a:solidFill>
              </a:rPr>
            </a:fld>
            <a:endParaRPr lang="en-US" sz="1200" dirty="0">
              <a:solidFill>
                <a:srgbClr val="045C75"/>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日期占位符 2"/>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p>
            <a:pPr lvl="0" algn="r"/>
            <a:fld id="{9A0DB2DC-4C9A-4742-B13C-FB6460FD3503}" type="slidenum">
              <a:rPr lang="en-US" sz="1200" dirty="0">
                <a:solidFill>
                  <a:srgbClr val="045C75"/>
                </a:solidFill>
              </a:rPr>
            </a:fld>
            <a:endParaRPr lang="en-US" sz="1200" dirty="0">
              <a:solidFill>
                <a:srgbClr val="045C75"/>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p>
            <a:pPr lvl="0" algn="r"/>
            <a:fld id="{9A0DB2DC-4C9A-4742-B13C-FB6460FD3503}" type="slidenum">
              <a:rPr lang="en-US" sz="1200" dirty="0">
                <a:solidFill>
                  <a:srgbClr val="045C75"/>
                </a:solidFill>
              </a:rPr>
            </a:fld>
            <a:endParaRPr lang="en-US" sz="1200" dirty="0">
              <a:solidFill>
                <a:srgbClr val="045C75"/>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endParaRPr kumimoji="0" lang="en-US" smtClean="0"/>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5" name="日期占位符 4"/>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p>
            <a:pPr lvl="0" algn="r"/>
            <a:fld id="{9A0DB2DC-4C9A-4742-B13C-FB6460FD3503}" type="slidenum">
              <a:rPr lang="en-US" sz="1200" dirty="0">
                <a:solidFill>
                  <a:srgbClr val="045C75"/>
                </a:solidFill>
              </a:rPr>
            </a:fld>
            <a:endParaRPr lang="en-US" sz="1200" dirty="0">
              <a:solidFill>
                <a:srgbClr val="045C75"/>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Picture with Caption">
    <p:spTree>
      <p:nvGrpSpPr>
        <p:cNvPr id="1" name=""/>
        <p:cNvGrpSpPr/>
        <p:nvPr/>
      </p:nvGrpSpPr>
      <p:grpSpPr>
        <a:xfrm>
          <a:off x="0" y="0"/>
          <a:ext cx="0" cy="0"/>
          <a:chOff x="0" y="0"/>
          <a:chExt cx="0" cy="0"/>
        </a:xfrm>
      </p:grpSpPr>
      <p:sp>
        <p:nvSpPr>
          <p:cNvPr id="14" name="Snip and Round Single Corner Rectangle 13"/>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5" name="Right Triangle 14"/>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Freeform 15"/>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7" name="Freeform 16"/>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endParaRPr kumimoji="0" lang="en-US" smtClean="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vert="horz">
            <a:normAutofit/>
          </a:bodyPr>
          <a:lstStyle>
            <a:lvl1pPr marL="0" indent="0">
              <a:buNone/>
              <a:defRPr sz="3200"/>
            </a:lvl1pPr>
          </a:lstStyle>
          <a:p>
            <a:pPr marL="0" marR="0" lvl="0" indent="0" algn="l" defTabSz="914400" rtl="0" eaLnBrk="1" fontAlgn="auto" latinLnBrk="0" hangingPunct="1">
              <a:lnSpc>
                <a:spcPct val="100000"/>
              </a:lnSpc>
              <a:spcBef>
                <a:spcPct val="20000"/>
              </a:spcBef>
              <a:spcAft>
                <a:spcPts val="0"/>
              </a:spcAft>
              <a:buClr>
                <a:schemeClr val="accent3"/>
              </a:buClr>
              <a:buSzPct val="95000"/>
              <a:buFont typeface="Wingdings 2"/>
              <a:buNone/>
              <a:defRPr/>
            </a:pPr>
            <a:r>
              <a:rPr kumimoji="0" lang="en-US" sz="3200" b="0" i="0" u="none" strike="noStrike" kern="1200" cap="none" spc="0" normalizeH="0" baseline="0" noProof="0" smtClean="0">
                <a:ln>
                  <a:noFill/>
                </a:ln>
                <a:solidFill>
                  <a:schemeClr val="tx1"/>
                </a:solidFill>
                <a:effectLst/>
                <a:uLnTx/>
                <a:uFillTx/>
                <a:latin typeface="+mn-lt"/>
                <a:ea typeface="+mn-ea"/>
                <a:cs typeface="+mn-cs"/>
              </a:rPr>
              <a:t>Click icon to add picture</a:t>
            </a:r>
            <a:endParaRPr kumimoji="0" lang="en-US" sz="3200" b="0" i="0" u="none" strike="noStrike" kern="1200" cap="none" spc="0" normalizeH="0" baseline="0" noProof="0" dirty="0">
              <a:ln>
                <a:noFill/>
              </a:ln>
              <a:solidFill>
                <a:schemeClr val="tx1"/>
              </a:solidFill>
              <a:effectLst/>
              <a:uLnTx/>
              <a:uFillTx/>
              <a:latin typeface="+mn-lt"/>
              <a:ea typeface="+mn-ea"/>
              <a:cs typeface="+mn-cs"/>
            </a:endParaRPr>
          </a:p>
        </p:txBody>
      </p:sp>
      <p:sp>
        <p:nvSpPr>
          <p:cNvPr id="19" name="Date Placeholder 4"/>
          <p:cNvSpPr>
            <a:spLocks noGrp="1"/>
          </p:cNvSpPr>
          <p:nvPr>
            <p:ph type="dt" sz="half" idx="12"/>
          </p:nvPr>
        </p:nvSpPr>
        <p:spPr>
          <a:xfrm>
            <a:off x="457200" y="6356350"/>
            <a:ext cx="2133600" cy="365125"/>
          </a:xfrm>
          <a:prstGeom prst="rect">
            <a:avLst/>
          </a:prstGeom>
        </p:spPr>
        <p:txBody>
          <a:bodyPr vert="horz" lIns="0" tIns="0" rIns="0" bIns="0" anchor="b"/>
          <a:lstStyle/>
          <a:p>
            <a:pPr marL="0" marR="0" indent="0" defTabSz="914400" rtl="0" fontAlgn="auto">
              <a:lnSpc>
                <a:spcPct val="100000"/>
              </a:lnSpc>
              <a:spcBef>
                <a:spcPts val="0"/>
              </a:spcBef>
              <a:spcAft>
                <a:spcPts val="0"/>
              </a:spcAft>
              <a:buClrTx/>
              <a:buSzTx/>
              <a:buFontTx/>
              <a:buNone/>
              <a:defRPr/>
            </a:pPr>
            <a:endParaRPr kumimoji="0" lang="en-US" b="0" i="0" kern="1200" cap="none" spc="0" normalizeH="0" baseline="0" noProof="0">
              <a:latin typeface="+mn-lt"/>
              <a:ea typeface="+mn-ea"/>
              <a:cs typeface="+mn-cs"/>
            </a:endParaRPr>
          </a:p>
        </p:txBody>
      </p:sp>
      <p:sp>
        <p:nvSpPr>
          <p:cNvPr id="20" name="Footer Placeholder 5"/>
          <p:cNvSpPr>
            <a:spLocks noGrp="1"/>
          </p:cNvSpPr>
          <p:nvPr>
            <p:ph type="ftr" sz="quarter" idx="3"/>
          </p:nvPr>
        </p:nvSpPr>
        <p:spPr>
          <a:xfrm>
            <a:off x="2667000" y="6356350"/>
            <a:ext cx="3352800" cy="365125"/>
          </a:xfrm>
          <a:prstGeom prst="rect">
            <a:avLst/>
          </a:prstGeom>
        </p:spPr>
        <p:txBody>
          <a:bodyPr vert="horz" lIns="0" tIns="0" rIns="0" bIns="0" anchor="b"/>
          <a:lstStyle/>
          <a:p>
            <a:pPr marL="0" marR="0" indent="0" defTabSz="914400" rtl="0" fontAlgn="auto">
              <a:lnSpc>
                <a:spcPct val="100000"/>
              </a:lnSpc>
              <a:spcBef>
                <a:spcPts val="0"/>
              </a:spcBef>
              <a:spcAft>
                <a:spcPts val="0"/>
              </a:spcAft>
              <a:buClrTx/>
              <a:buSzTx/>
              <a:buFontTx/>
              <a:buNone/>
              <a:defRPr/>
            </a:pPr>
            <a:endParaRPr kumimoji="0" lang="en-US" b="0" i="0" kern="1200" cap="none" spc="0" normalizeH="0" baseline="0" noProof="0">
              <a:latin typeface="+mn-lt"/>
              <a:ea typeface="+mn-ea"/>
              <a:cs typeface="+mn-cs"/>
            </a:endParaRPr>
          </a:p>
        </p:txBody>
      </p:sp>
      <p:sp>
        <p:nvSpPr>
          <p:cNvPr id="21" name="Slide Number Placeholder 6"/>
          <p:cNvSpPr>
            <a:spLocks noGrp="1"/>
          </p:cNvSpPr>
          <p:nvPr>
            <p:ph type="sldNum" sz="quarter" idx="4"/>
          </p:nvPr>
        </p:nvSpPr>
        <p:spPr>
          <a:xfrm>
            <a:off x="8077200" y="6356350"/>
            <a:ext cx="609600" cy="365125"/>
          </a:xfrm>
          <a:prstGeom prst="rect">
            <a:avLst/>
          </a:prstGeom>
        </p:spPr>
        <p:txBody>
          <a:bodyPr vert="horz" lIns="0" tIns="0" rIns="0" bIns="0" anchor="b"/>
          <a:p>
            <a:pPr algn="r"/>
            <a:fld id="{9A0DB2DC-4C9A-4742-B13C-FB6460FD3503}" type="slidenum">
              <a:rPr lang="en-US" sz="1200" dirty="0">
                <a:solidFill>
                  <a:srgbClr val="045C75"/>
                </a:solidFill>
              </a:rPr>
            </a:fld>
            <a:endParaRPr lang="en-US" sz="1200" dirty="0">
              <a:solidFill>
                <a:srgbClr val="045C75"/>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algn="r"/>
            <a:fld id="{9A0DB2DC-4C9A-4742-B13C-FB6460FD3503}" type="slidenum">
              <a:rPr lang="en-US" sz="1200" dirty="0">
                <a:solidFill>
                  <a:srgbClr val="045C75"/>
                </a:solidFill>
              </a:rPr>
            </a:fld>
            <a:endParaRPr lang="en-US" sz="1200" dirty="0">
              <a:solidFill>
                <a:srgbClr val="045C75"/>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endParaRPr lang="en-US" smtClean="0"/>
          </a:p>
          <a:p>
            <a:pPr lvl="1" eaLnBrk="1" latinLnBrk="0" hangingPunct="1"/>
            <a:r>
              <a:rPr lang="en-US" smtClean="0"/>
              <a:t>Second level</a:t>
            </a:r>
            <a:endParaRPr lang="en-US" smtClean="0"/>
          </a:p>
          <a:p>
            <a:pPr lvl="2" eaLnBrk="1" latinLnBrk="0" hangingPunct="1"/>
            <a:r>
              <a:rPr lang="en-US" smtClean="0"/>
              <a:t>Third level</a:t>
            </a:r>
            <a:endParaRPr lang="en-US" smtClean="0"/>
          </a:p>
          <a:p>
            <a:pPr lvl="3" eaLnBrk="1" latinLnBrk="0" hangingPunct="1"/>
            <a:r>
              <a:rPr lang="en-US" smtClean="0"/>
              <a:t>Fourth level</a:t>
            </a:r>
            <a:endParaRPr lang="en-US" smtClean="0"/>
          </a:p>
          <a:p>
            <a:pPr lvl="4" eaLnBrk="1" latinLnBrk="0" hangingPunct="1"/>
            <a:r>
              <a:rPr lang="en-US" smtClean="0"/>
              <a:t>Fifth level</a:t>
            </a:r>
            <a:endParaRPr kumimoji="0" lang="en-US"/>
          </a:p>
        </p:txBody>
      </p:sp>
      <p:sp>
        <p:nvSpPr>
          <p:cNvPr id="4" name="日期占位符 3"/>
          <p:cNvSpPr>
            <a:spLocks noGrp="1"/>
          </p:cNvSpPr>
          <p:nvPr>
            <p:ph type="dt" sz="half" idx="10"/>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p>
            <a:pPr lvl="0" algn="r"/>
            <a:fld id="{9A0DB2DC-4C9A-4742-B13C-FB6460FD3503}" type="slidenum">
              <a:rPr lang="en-US" sz="1200" dirty="0">
                <a:solidFill>
                  <a:srgbClr val="045C75"/>
                </a:solidFill>
              </a:rPr>
            </a:fld>
            <a:endParaRPr lang="en-US" sz="1200" dirty="0">
              <a:solidFill>
                <a:srgbClr val="045C75"/>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p:sp>
        <p:nvSpPr>
          <p:cNvPr id="7" name="Freeform 6"/>
          <p:cNvSpPr/>
          <p:nvPr/>
        </p:nvSpPr>
        <p:spPr bwMode="auto">
          <a:xfrm>
            <a:off x="-9525" y="-7937"/>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8" name="Freeform 7"/>
          <p:cNvSpPr/>
          <p:nvPr/>
        </p:nvSpPr>
        <p:spPr bwMode="auto">
          <a:xfrm>
            <a:off x="4381500" y="-7937"/>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028" name="Title Placeholder 8"/>
          <p:cNvSpPr>
            <a:spLocks noGrp="1"/>
          </p:cNvSpPr>
          <p:nvPr>
            <p:ph type="title"/>
          </p:nvPr>
        </p:nvSpPr>
        <p:spPr>
          <a:xfrm>
            <a:off x="457200" y="704850"/>
            <a:ext cx="8229600" cy="1143000"/>
          </a:xfrm>
          <a:prstGeom prst="rect">
            <a:avLst/>
          </a:prstGeom>
          <a:noFill/>
          <a:ln w="9525">
            <a:noFill/>
          </a:ln>
        </p:spPr>
        <p:txBody>
          <a:bodyPr lIns="0" rIns="0" bIns="0" anchor="b"/>
          <a:p>
            <a:pPr lvl="0"/>
            <a:r>
              <a:rPr lang="en-US" altLang="zh-CN" dirty="0"/>
              <a:t>Click to edit Master title style</a:t>
            </a:r>
            <a:endParaRPr lang="en-US" altLang="zh-CN" dirty="0"/>
          </a:p>
        </p:txBody>
      </p:sp>
      <p:sp>
        <p:nvSpPr>
          <p:cNvPr id="1029" name="Text Placeholder 29"/>
          <p:cNvSpPr>
            <a:spLocks noGrp="1"/>
          </p:cNvSpPr>
          <p:nvPr>
            <p:ph type="body" idx="1"/>
          </p:nvPr>
        </p:nvSpPr>
        <p:spPr>
          <a:xfrm>
            <a:off x="457200" y="1935163"/>
            <a:ext cx="8229600" cy="4389437"/>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200" b="0" i="0" u="none" strike="noStrike" kern="1200" cap="none" spc="0" normalizeH="0" baseline="0" noProof="0">
              <a:ln>
                <a:noFill/>
              </a:ln>
              <a:solidFill>
                <a:schemeClr val="tx2">
                  <a:shade val="90000"/>
                </a:schemeClr>
              </a:solidFill>
              <a:effectLst/>
              <a:uLnTx/>
              <a:uFillTx/>
              <a:latin typeface="+mn-lt"/>
              <a:ea typeface="+mn-ea"/>
              <a:cs typeface="+mn-cs"/>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p>
            <a:pPr lvl="0" algn="r"/>
            <a:fld id="{9A0DB2DC-4C9A-4742-B13C-FB6460FD3503}" type="slidenum">
              <a:rPr lang="en-US" sz="1200" dirty="0">
                <a:solidFill>
                  <a:srgbClr val="045C75"/>
                </a:solidFill>
              </a:rPr>
            </a:fld>
            <a:endParaRPr lang="en-US" sz="1200" dirty="0">
              <a:solidFill>
                <a:srgbClr val="045C75"/>
              </a:solidFill>
            </a:endParaRPr>
          </a:p>
        </p:txBody>
      </p:sp>
      <p:grpSp>
        <p:nvGrpSpPr>
          <p:cNvPr id="1033" name="Group 1"/>
          <p:cNvGrpSpPr/>
          <p:nvPr/>
        </p:nvGrpSpPr>
        <p:grpSpPr>
          <a:xfrm>
            <a:off x="-19050" y="203200"/>
            <a:ext cx="9180513" cy="647700"/>
            <a:chOff x="-19045" y="216550"/>
            <a:chExt cx="9180548" cy="649224"/>
          </a:xfrm>
        </p:grpSpPr>
        <p:sp>
          <p:nvSpPr>
            <p:cNvPr id="12" name="Freeform 11"/>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13" name="Freeform 12"/>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7015"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7015"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185"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185"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185"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9.xml"/><Relationship Id="rId1" Type="http://schemas.openxmlformats.org/officeDocument/2006/relationships/slide" Target="slide8.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7.xml"/><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6.xml"/><Relationship Id="rId1" Type="http://schemas.openxmlformats.org/officeDocument/2006/relationships/image" Target="../media/image3.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2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594485" y="2683510"/>
            <a:ext cx="5770880" cy="743585"/>
          </a:xfrm>
          <a:prstGeom prst="rect">
            <a:avLst/>
          </a:prstGeom>
          <a:noFill/>
        </p:spPr>
        <p:txBody>
          <a:bodyPr wrap="none" rtlCol="0" anchor="t">
            <a:spAutoFit/>
          </a:bodyPr>
          <a:p>
            <a:pPr lvl="0" algn="ctr"/>
            <a:r>
              <a:rPr lang="zh-CN" altLang="en-US" sz="4000" b="1" dirty="0">
                <a:latin typeface="隶书" pitchFamily="49" charset="-122"/>
                <a:ea typeface="隶书" pitchFamily="49" charset="-122"/>
                <a:sym typeface="+mn-ea"/>
              </a:rPr>
              <a:t>中学生的压力与情绪管理</a:t>
            </a:r>
            <a:endParaRPr lang="zh-CN" altLang="en-US" sz="4000" b="1" dirty="0">
              <a:latin typeface="隶书" pitchFamily="49" charset="-122"/>
              <a:ea typeface="隶书" pitchFamily="49" charset="-122"/>
              <a:sym typeface="+mn-ea"/>
            </a:endParaRPr>
          </a:p>
        </p:txBody>
      </p:sp>
      <p:sp>
        <p:nvSpPr>
          <p:cNvPr id="3" name="文本框 2"/>
          <p:cNvSpPr txBox="1"/>
          <p:nvPr/>
        </p:nvSpPr>
        <p:spPr>
          <a:xfrm>
            <a:off x="2622550" y="4882515"/>
            <a:ext cx="4408805" cy="521970"/>
          </a:xfrm>
          <a:prstGeom prst="rect">
            <a:avLst/>
          </a:prstGeom>
          <a:noFill/>
        </p:spPr>
        <p:txBody>
          <a:bodyPr wrap="square" rtlCol="0">
            <a:spAutoFit/>
          </a:bodyPr>
          <a:p>
            <a:r>
              <a:rPr lang="zh-CN" altLang="zh-CN" sz="2800">
                <a:ea typeface="宋体" panose="02010600030101010101" pitchFamily="2" charset="-122"/>
              </a:rPr>
              <a:t>园区实验中学   金为慧</a:t>
            </a:r>
            <a:endParaRPr lang="zh-CN" altLang="zh-CN" sz="2800">
              <a:ea typeface="宋体" panose="02010600030101010101"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a:spLocks noChangeArrowheads="1"/>
          </p:cNvSpPr>
          <p:nvPr/>
        </p:nvSpPr>
        <p:spPr bwMode="auto">
          <a:xfrm>
            <a:off x="539750" y="620713"/>
            <a:ext cx="8280400" cy="3724275"/>
          </a:xfrm>
          <a:prstGeom prst="rect">
            <a:avLst/>
          </a:prstGeom>
          <a:noFill/>
          <a:ln w="9525">
            <a:noFill/>
            <a:miter lim="800000"/>
          </a:ln>
        </p:spPr>
        <p:txBody>
          <a:bodyPr wrap="square">
            <a:spAutoFit/>
          </a:bodyPr>
          <a:p>
            <a:pPr lvl="0" algn="ctr"/>
            <a:r>
              <a:rPr lang="zh-CN" altLang="en-US" sz="4400" b="1" dirty="0">
                <a:latin typeface="隶书" pitchFamily="49" charset="-122"/>
                <a:ea typeface="隶书" pitchFamily="49" charset="-122"/>
              </a:rPr>
              <a:t>中学生的压力与情绪管理</a:t>
            </a:r>
            <a:endParaRPr lang="en-US" altLang="zh-CN" sz="4400" b="1" dirty="0">
              <a:latin typeface="隶书" pitchFamily="49" charset="-122"/>
              <a:ea typeface="隶书" pitchFamily="49" charset="-122"/>
            </a:endParaRPr>
          </a:p>
          <a:p>
            <a:pPr lvl="0"/>
            <a:endParaRPr lang="en-US" altLang="zh-CN" sz="3200" dirty="0">
              <a:latin typeface="Times New Roman" panose="02020603050405020304" pitchFamily="18" charset="0"/>
              <a:ea typeface="Times New Roman" panose="02020603050405020304" pitchFamily="18" charset="0"/>
            </a:endParaRPr>
          </a:p>
          <a:p>
            <a:pPr lvl="0">
              <a:buFont typeface="Wingdings" panose="05000000000000000000" pitchFamily="2" charset="2"/>
              <a:buChar char="Ø"/>
            </a:pPr>
            <a:r>
              <a:rPr lang="zh-CN" altLang="en-US" sz="3200" dirty="0">
                <a:latin typeface="Times New Roman" panose="02020603050405020304" pitchFamily="18" charset="0"/>
                <a:ea typeface="宋体" panose="02010600030101010101" pitchFamily="2" charset="-122"/>
              </a:rPr>
              <a:t>为什么把压力与情绪放在一起？</a:t>
            </a:r>
            <a:endParaRPr lang="en-US" altLang="zh-CN" sz="32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buFont typeface="Wingdings" panose="05000000000000000000" pitchFamily="2" charset="2"/>
              <a:buChar char="v"/>
            </a:pPr>
            <a:endParaRPr lang="en-US" altLang="zh-CN" sz="3200" dirty="0">
              <a:latin typeface="Times New Roman" panose="02020603050405020304" pitchFamily="18" charset="0"/>
              <a:ea typeface="Times New Roman" panose="02020603050405020304" pitchFamily="18" charset="0"/>
            </a:endParaRPr>
          </a:p>
          <a:p>
            <a:pPr lvl="0">
              <a:buFont typeface="Wingdings" panose="05000000000000000000" pitchFamily="2" charset="2"/>
              <a:buChar char="Ø"/>
            </a:pPr>
            <a:r>
              <a:rPr lang="zh-CN" altLang="en-US" sz="3200" dirty="0">
                <a:latin typeface="Times New Roman" panose="02020603050405020304" pitchFamily="18" charset="0"/>
                <a:ea typeface="宋体" panose="02010600030101010101" pitchFamily="2" charset="-122"/>
              </a:rPr>
              <a:t>将心理学中关于压力、压力应对及情绪管理的知识和技能运用于中学生的心理健康教育</a:t>
            </a:r>
            <a:endParaRPr lang="en-US" altLang="zh-CN" sz="3200" dirty="0">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0">
                                            <p:txEl>
                                              <p:charRg st="0" end="12"/>
                                            </p:txEl>
                                          </p:spTgt>
                                        </p:tgtEl>
                                        <p:attrNameLst>
                                          <p:attrName>style.visibility</p:attrName>
                                        </p:attrNameLst>
                                      </p:cBhvr>
                                      <p:to>
                                        <p:strVal val="visible"/>
                                      </p:to>
                                    </p:set>
                                    <p:animEffect transition="in" filter="diamond(in)">
                                      <p:cBhvr>
                                        <p:cTn id="7" dur="1000"/>
                                        <p:tgtEl>
                                          <p:spTgt spid="12290">
                                            <p:txEl>
                                              <p:charRg st="0" end="1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290">
                                            <p:txEl>
                                              <p:charRg st="13" end="28"/>
                                            </p:txEl>
                                          </p:spTgt>
                                        </p:tgtEl>
                                        <p:attrNameLst>
                                          <p:attrName>style.visibility</p:attrName>
                                        </p:attrNameLst>
                                      </p:cBhvr>
                                      <p:to>
                                        <p:strVal val="visible"/>
                                      </p:to>
                                    </p:set>
                                    <p:anim calcmode="lin" valueType="num">
                                      <p:cBhvr additive="base">
                                        <p:cTn id="12" dur="500" fill="hold"/>
                                        <p:tgtEl>
                                          <p:spTgt spid="12290">
                                            <p:txEl>
                                              <p:charRg st="13" end="28"/>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2290">
                                            <p:txEl>
                                              <p:charRg st="13" end="28"/>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2290">
                                            <p:txEl>
                                              <p:charRg st="30" end="69"/>
                                            </p:txEl>
                                          </p:spTgt>
                                        </p:tgtEl>
                                        <p:attrNameLst>
                                          <p:attrName>style.visibility</p:attrName>
                                        </p:attrNameLst>
                                      </p:cBhvr>
                                      <p:to>
                                        <p:strVal val="visible"/>
                                      </p:to>
                                    </p:set>
                                    <p:anim calcmode="lin" valueType="num">
                                      <p:cBhvr additive="base">
                                        <p:cTn id="18" dur="500" fill="hold"/>
                                        <p:tgtEl>
                                          <p:spTgt spid="12290">
                                            <p:txEl>
                                              <p:charRg st="30" end="69"/>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2290">
                                            <p:txEl>
                                              <p:charRg st="30" end="6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a:spLocks noChangeArrowheads="1"/>
          </p:cNvSpPr>
          <p:nvPr/>
        </p:nvSpPr>
        <p:spPr bwMode="auto">
          <a:xfrm>
            <a:off x="539750" y="260350"/>
            <a:ext cx="8280400" cy="6248400"/>
          </a:xfrm>
          <a:prstGeom prst="rect">
            <a:avLst/>
          </a:prstGeom>
          <a:noFill/>
          <a:ln w="9525">
            <a:noFill/>
            <a:miter lim="800000"/>
          </a:ln>
        </p:spPr>
        <p:txBody>
          <a:bodyPr wrap="square">
            <a:spAutoFit/>
          </a:bodyPr>
          <a:p>
            <a:pPr lvl="0" algn="ctr"/>
            <a:r>
              <a:rPr lang="zh-CN" altLang="en-US" sz="4400" b="1" dirty="0">
                <a:latin typeface="隶书" pitchFamily="49" charset="-122"/>
                <a:ea typeface="隶书" pitchFamily="49" charset="-122"/>
              </a:rPr>
              <a:t>中学生的压力和情绪管理</a:t>
            </a:r>
            <a:endParaRPr lang="en-US" altLang="zh-CN" sz="4400" b="1" dirty="0">
              <a:ea typeface="Times New Roman" panose="02020603050405020304" pitchFamily="18" charset="0"/>
            </a:endParaRPr>
          </a:p>
          <a:p>
            <a:pPr lvl="0" algn="ctr"/>
            <a:r>
              <a:rPr lang="zh-CN" altLang="en-US" sz="3600" b="1" dirty="0">
                <a:latin typeface="隶书" pitchFamily="49" charset="-122"/>
                <a:ea typeface="隶书" pitchFamily="49" charset="-122"/>
              </a:rPr>
              <a:t>（主要内容）</a:t>
            </a:r>
            <a:endParaRPr lang="en-US" altLang="zh-CN" sz="3600" b="1" dirty="0">
              <a:latin typeface="隶书" pitchFamily="49" charset="-122"/>
              <a:ea typeface="隶书" pitchFamily="49" charset="-122"/>
            </a:endParaRPr>
          </a:p>
          <a:p>
            <a:pPr lvl="0"/>
            <a:endParaRPr lang="en-US" altLang="zh-CN" sz="3200" dirty="0">
              <a:latin typeface="Times New Roman" panose="02020603050405020304" pitchFamily="18" charset="0"/>
              <a:ea typeface="Times New Roman" panose="02020603050405020304" pitchFamily="18" charset="0"/>
            </a:endParaRPr>
          </a:p>
          <a:p>
            <a:pPr lvl="0">
              <a:buFont typeface="Wingdings" panose="05000000000000000000" pitchFamily="2" charset="2"/>
              <a:buChar char="v"/>
            </a:pPr>
            <a:r>
              <a:rPr lang="zh-CN" altLang="en-US" sz="3200" dirty="0">
                <a:latin typeface="Times New Roman" panose="02020603050405020304" pitchFamily="18" charset="0"/>
                <a:ea typeface="宋体" panose="02010600030101010101" pitchFamily="2" charset="-122"/>
              </a:rPr>
              <a:t>压力及令人感到有压力的事件的特征</a:t>
            </a:r>
            <a:endParaRPr lang="en-US" altLang="zh-CN" sz="32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buFont typeface="Wingdings" panose="05000000000000000000" pitchFamily="2" charset="2"/>
              <a:buChar char="v"/>
            </a:pPr>
            <a:r>
              <a:rPr lang="zh-CN" altLang="en-US" sz="3200" dirty="0">
                <a:latin typeface="Times New Roman" panose="02020603050405020304" pitchFamily="18" charset="0"/>
                <a:ea typeface="宋体" panose="02010600030101010101" pitchFamily="2" charset="-122"/>
              </a:rPr>
              <a:t>对压力的心理反应及生理反应</a:t>
            </a:r>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v"/>
            </a:pPr>
            <a:endParaRPr lang="en-US" altLang="zh-CN" sz="3200" dirty="0">
              <a:latin typeface="Times New Roman" panose="02020603050405020304" pitchFamily="18" charset="0"/>
              <a:ea typeface="Times New Roman" panose="02020603050405020304" pitchFamily="18" charset="0"/>
            </a:endParaRPr>
          </a:p>
          <a:p>
            <a:pPr lvl="0">
              <a:buFont typeface="Wingdings" panose="05000000000000000000" pitchFamily="2" charset="2"/>
              <a:buChar char="v"/>
            </a:pPr>
            <a:r>
              <a:rPr lang="zh-CN" altLang="en-US" sz="3200" dirty="0">
                <a:latin typeface="Times New Roman" panose="02020603050405020304" pitchFamily="18" charset="0"/>
                <a:ea typeface="宋体" panose="02010600030101010101" pitchFamily="2" charset="-122"/>
              </a:rPr>
              <a:t>心理因素与应激反应</a:t>
            </a:r>
            <a:endParaRPr lang="en-US" altLang="zh-CN" sz="3200" dirty="0">
              <a:latin typeface="Times New Roman" panose="02020603050405020304" pitchFamily="18" charset="0"/>
              <a:ea typeface="Times New Roman" panose="02020603050405020304" pitchFamily="18" charset="0"/>
            </a:endParaRPr>
          </a:p>
          <a:p>
            <a:pPr lvl="0">
              <a:buFont typeface="Wingdings" panose="05000000000000000000" pitchFamily="2" charset="2"/>
              <a:buChar char="v"/>
            </a:pPr>
            <a:endParaRPr lang="en-US" altLang="zh-CN" sz="3200" dirty="0">
              <a:latin typeface="Times New Roman" panose="02020603050405020304" pitchFamily="18" charset="0"/>
              <a:ea typeface="Times New Roman" panose="02020603050405020304" pitchFamily="18" charset="0"/>
            </a:endParaRPr>
          </a:p>
          <a:p>
            <a:pPr lvl="0">
              <a:buFont typeface="Wingdings" panose="05000000000000000000" pitchFamily="2" charset="2"/>
              <a:buChar char="v"/>
            </a:pPr>
            <a:r>
              <a:rPr lang="zh-CN" altLang="en-US" sz="3200" dirty="0">
                <a:latin typeface="Times New Roman" panose="02020603050405020304" pitchFamily="18" charset="0"/>
                <a:ea typeface="宋体" panose="02010600030101010101" pitchFamily="2" charset="-122"/>
              </a:rPr>
              <a:t>应对方式</a:t>
            </a:r>
            <a:endParaRPr lang="en-US" altLang="zh-CN" sz="32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v"/>
            </a:pPr>
            <a:r>
              <a:rPr lang="zh-CN" altLang="en-US" sz="3200" dirty="0">
                <a:latin typeface="Times New Roman" panose="02020603050405020304" pitchFamily="18" charset="0"/>
                <a:ea typeface="宋体" panose="02010600030101010101" pitchFamily="2" charset="-122"/>
              </a:rPr>
              <a:t>压力管理</a:t>
            </a:r>
            <a:endParaRPr lang="en-US" altLang="zh-CN" sz="3200" dirty="0">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0">
                                            <p:txEl>
                                              <p:charRg st="0" end="12"/>
                                            </p:txEl>
                                          </p:spTgt>
                                        </p:tgtEl>
                                        <p:attrNameLst>
                                          <p:attrName>style.visibility</p:attrName>
                                        </p:attrNameLst>
                                      </p:cBhvr>
                                      <p:to>
                                        <p:strVal val="visible"/>
                                      </p:to>
                                    </p:set>
                                    <p:animEffect transition="in" filter="diamond(in)">
                                      <p:cBhvr>
                                        <p:cTn id="7" dur="1000"/>
                                        <p:tgtEl>
                                          <p:spTgt spid="12290">
                                            <p:txEl>
                                              <p:charRg st="0" end="12"/>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12290">
                                            <p:txEl>
                                              <p:charRg st="12" end="19"/>
                                            </p:txEl>
                                          </p:spTgt>
                                        </p:tgtEl>
                                        <p:attrNameLst>
                                          <p:attrName>style.visibility</p:attrName>
                                        </p:attrNameLst>
                                      </p:cBhvr>
                                      <p:to>
                                        <p:strVal val="visible"/>
                                      </p:to>
                                    </p:set>
                                    <p:animEffect transition="in" filter="diamond(in)">
                                      <p:cBhvr>
                                        <p:cTn id="10" dur="1000"/>
                                        <p:tgtEl>
                                          <p:spTgt spid="12290">
                                            <p:txEl>
                                              <p:charRg st="12" end="19"/>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2290">
                                            <p:txEl>
                                              <p:charRg st="20" end="37"/>
                                            </p:txEl>
                                          </p:spTgt>
                                        </p:tgtEl>
                                        <p:attrNameLst>
                                          <p:attrName>style.visibility</p:attrName>
                                        </p:attrNameLst>
                                      </p:cBhvr>
                                      <p:to>
                                        <p:strVal val="visible"/>
                                      </p:to>
                                    </p:set>
                                    <p:anim calcmode="lin" valueType="num">
                                      <p:cBhvr additive="base">
                                        <p:cTn id="15" dur="500" fill="hold"/>
                                        <p:tgtEl>
                                          <p:spTgt spid="12290">
                                            <p:txEl>
                                              <p:charRg st="20" end="37"/>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290">
                                            <p:txEl>
                                              <p:charRg st="20" end="37"/>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290">
                                            <p:txEl>
                                              <p:charRg st="38" end="52"/>
                                            </p:txEl>
                                          </p:spTgt>
                                        </p:tgtEl>
                                        <p:attrNameLst>
                                          <p:attrName>style.visibility</p:attrName>
                                        </p:attrNameLst>
                                      </p:cBhvr>
                                      <p:to>
                                        <p:strVal val="visible"/>
                                      </p:to>
                                    </p:set>
                                    <p:anim calcmode="lin" valueType="num">
                                      <p:cBhvr additive="base">
                                        <p:cTn id="21" dur="500" fill="hold"/>
                                        <p:tgtEl>
                                          <p:spTgt spid="12290">
                                            <p:txEl>
                                              <p:charRg st="38" end="5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290">
                                            <p:txEl>
                                              <p:charRg st="38" end="52"/>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290">
                                            <p:txEl>
                                              <p:charRg st="53" end="63"/>
                                            </p:txEl>
                                          </p:spTgt>
                                        </p:tgtEl>
                                        <p:attrNameLst>
                                          <p:attrName>style.visibility</p:attrName>
                                        </p:attrNameLst>
                                      </p:cBhvr>
                                      <p:to>
                                        <p:strVal val="visible"/>
                                      </p:to>
                                    </p:set>
                                    <p:anim calcmode="lin" valueType="num">
                                      <p:cBhvr additive="base">
                                        <p:cTn id="27" dur="500" fill="hold"/>
                                        <p:tgtEl>
                                          <p:spTgt spid="12290">
                                            <p:txEl>
                                              <p:charRg st="53" end="6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290">
                                            <p:txEl>
                                              <p:charRg st="53" end="6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2290">
                                            <p:txEl>
                                              <p:charRg st="64" end="69"/>
                                            </p:txEl>
                                          </p:spTgt>
                                        </p:tgtEl>
                                        <p:attrNameLst>
                                          <p:attrName>style.visibility</p:attrName>
                                        </p:attrNameLst>
                                      </p:cBhvr>
                                      <p:to>
                                        <p:strVal val="visible"/>
                                      </p:to>
                                    </p:set>
                                    <p:anim calcmode="lin" valueType="num">
                                      <p:cBhvr additive="base">
                                        <p:cTn id="33" dur="500" fill="hold"/>
                                        <p:tgtEl>
                                          <p:spTgt spid="12290">
                                            <p:txEl>
                                              <p:charRg st="64" end="6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290">
                                            <p:txEl>
                                              <p:charRg st="64" end="69"/>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290">
                                            <p:txEl>
                                              <p:charRg st="70" end="75"/>
                                            </p:txEl>
                                          </p:spTgt>
                                        </p:tgtEl>
                                        <p:attrNameLst>
                                          <p:attrName>style.visibility</p:attrName>
                                        </p:attrNameLst>
                                      </p:cBhvr>
                                      <p:to>
                                        <p:strVal val="visible"/>
                                      </p:to>
                                    </p:set>
                                    <p:anim calcmode="lin" valueType="num">
                                      <p:cBhvr additive="base">
                                        <p:cTn id="39" dur="500" fill="hold"/>
                                        <p:tgtEl>
                                          <p:spTgt spid="12290">
                                            <p:txEl>
                                              <p:charRg st="70" end="7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2290">
                                            <p:txEl>
                                              <p:charRg st="70" end="7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539750" y="260350"/>
            <a:ext cx="8280400" cy="5570538"/>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 </a:t>
            </a:r>
            <a:r>
              <a:rPr lang="zh-CN" altLang="en-US" sz="3600" b="1" dirty="0">
                <a:latin typeface="Times New Roman" panose="02020603050405020304" pitchFamily="18" charset="0"/>
                <a:ea typeface="宋体" panose="02010600030101010101" pitchFamily="2" charset="-122"/>
              </a:rPr>
              <a:t>压力及令人感到有压力的事件的特征</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Times New Roman" panose="02020603050405020304" pitchFamily="18" charset="0"/>
              </a:rPr>
              <a:t>1.1 </a:t>
            </a:r>
            <a:r>
              <a:rPr lang="zh-CN" altLang="en-US" sz="3200" dirty="0">
                <a:latin typeface="Times New Roman" panose="02020603050405020304" pitchFamily="18" charset="0"/>
                <a:ea typeface="宋体" panose="02010600030101010101" pitchFamily="2" charset="-122"/>
              </a:rPr>
              <a:t>什么是压力？</a:t>
            </a:r>
            <a:endParaRPr lang="en-US" altLang="zh-CN" sz="3200" dirty="0">
              <a:latin typeface="Times New Roman" panose="02020603050405020304" pitchFamily="18" charset="0"/>
              <a:ea typeface="宋体" panose="02010600030101010101" pitchFamily="2" charset="-122"/>
            </a:endParaRPr>
          </a:p>
          <a:p>
            <a:pPr lvl="0"/>
            <a:endParaRPr lang="en-US" altLang="zh-CN"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压力是正在经历的被知觉为威胁个体生理和心理健康和快乐的事件。</a:t>
            </a:r>
            <a:endParaRPr lang="en-US" altLang="zh-CN" sz="2800" dirty="0">
              <a:latin typeface="Times New Roman" panose="02020603050405020304" pitchFamily="18" charset="0"/>
              <a:ea typeface="宋体" panose="02010600030101010101" pitchFamily="2" charset="-122"/>
            </a:endParaRPr>
          </a:p>
          <a:p>
            <a:pPr lvl="0"/>
            <a:endParaRPr lang="en-US" altLang="zh-CN"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压力事件的特点：影响面及影响时间</a:t>
            </a:r>
            <a:endParaRPr lang="en-US" altLang="zh-CN" sz="2800" dirty="0">
              <a:latin typeface="Times New Roman" panose="02020603050405020304" pitchFamily="18" charset="0"/>
              <a:ea typeface="宋体" panose="02010600030101010101" pitchFamily="2" charset="-122"/>
            </a:endParaRPr>
          </a:p>
          <a:p>
            <a:pPr lvl="0"/>
            <a:endParaRPr lang="en-US" altLang="zh-CN"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这些事件被称为压力源 （</a:t>
            </a:r>
            <a:r>
              <a:rPr lang="en-US" altLang="zh-CN" sz="2800" dirty="0">
                <a:latin typeface="Times New Roman" panose="02020603050405020304" pitchFamily="18" charset="0"/>
                <a:ea typeface="宋体" panose="02010600030101010101" pitchFamily="2" charset="-122"/>
              </a:rPr>
              <a:t>stressors</a:t>
            </a:r>
            <a:r>
              <a:rPr lang="zh-CN" altLang="en-US" sz="2800" dirty="0">
                <a:latin typeface="Times New Roman" panose="02020603050405020304" pitchFamily="18" charset="0"/>
                <a:ea typeface="宋体" panose="02010600030101010101" pitchFamily="2" charset="-122"/>
              </a:rPr>
              <a:t>），而人们对压力源的反应就称之为应激反应（</a:t>
            </a:r>
            <a:r>
              <a:rPr lang="en-US" altLang="zh-CN" sz="2800" dirty="0">
                <a:latin typeface="Times New Roman" panose="02020603050405020304" pitchFamily="18" charset="0"/>
                <a:ea typeface="宋体" panose="02010600030101010101" pitchFamily="2" charset="-122"/>
              </a:rPr>
              <a:t>stress responses</a:t>
            </a:r>
            <a:r>
              <a:rPr lang="zh-CN" altLang="en-US" sz="2800" dirty="0">
                <a:latin typeface="Times New Roman" panose="02020603050405020304" pitchFamily="18" charset="0"/>
                <a:ea typeface="宋体" panose="02010600030101010101" pitchFamily="2" charset="-122"/>
              </a:rPr>
              <a:t>）。</a:t>
            </a:r>
            <a:endParaRPr lang="en-US" altLang="zh-CN" sz="28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0">
                                            <p:txEl>
                                              <p:charRg st="0" end="20"/>
                                            </p:txEl>
                                          </p:spTgt>
                                        </p:tgtEl>
                                        <p:attrNameLst>
                                          <p:attrName>style.visibility</p:attrName>
                                        </p:attrNameLst>
                                      </p:cBhvr>
                                      <p:to>
                                        <p:strVal val="visible"/>
                                      </p:to>
                                    </p:set>
                                    <p:animEffect transition="in" filter="diamond(in)">
                                      <p:cBhvr>
                                        <p:cTn id="7" dur="1000"/>
                                        <p:tgtEl>
                                          <p:spTgt spid="12290">
                                            <p:txEl>
                                              <p:charRg st="0" end="2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290">
                                            <p:txEl>
                                              <p:charRg st="21" end="32"/>
                                            </p:txEl>
                                          </p:spTgt>
                                        </p:tgtEl>
                                        <p:attrNameLst>
                                          <p:attrName>style.visibility</p:attrName>
                                        </p:attrNameLst>
                                      </p:cBhvr>
                                      <p:to>
                                        <p:strVal val="visible"/>
                                      </p:to>
                                    </p:set>
                                    <p:anim calcmode="lin" valueType="num">
                                      <p:cBhvr additive="base">
                                        <p:cTn id="12" dur="500" fill="hold"/>
                                        <p:tgtEl>
                                          <p:spTgt spid="12290">
                                            <p:txEl>
                                              <p:charRg st="21" end="3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2290">
                                            <p:txEl>
                                              <p:charRg st="21" end="3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2290">
                                            <p:txEl>
                                              <p:charRg st="33" end="64"/>
                                            </p:txEl>
                                          </p:spTgt>
                                        </p:tgtEl>
                                        <p:attrNameLst>
                                          <p:attrName>style.visibility</p:attrName>
                                        </p:attrNameLst>
                                      </p:cBhvr>
                                      <p:to>
                                        <p:strVal val="visible"/>
                                      </p:to>
                                    </p:set>
                                    <p:anim calcmode="lin" valueType="num">
                                      <p:cBhvr additive="base">
                                        <p:cTn id="18" dur="500" fill="hold"/>
                                        <p:tgtEl>
                                          <p:spTgt spid="12290">
                                            <p:txEl>
                                              <p:charRg st="33" end="64"/>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2290">
                                            <p:txEl>
                                              <p:charRg st="33" end="64"/>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2290">
                                            <p:txEl>
                                              <p:charRg st="65" end="82"/>
                                            </p:txEl>
                                          </p:spTgt>
                                        </p:tgtEl>
                                        <p:attrNameLst>
                                          <p:attrName>style.visibility</p:attrName>
                                        </p:attrNameLst>
                                      </p:cBhvr>
                                      <p:to>
                                        <p:strVal val="visible"/>
                                      </p:to>
                                    </p:set>
                                    <p:anim calcmode="lin" valueType="num">
                                      <p:cBhvr additive="base">
                                        <p:cTn id="24" dur="500" fill="hold"/>
                                        <p:tgtEl>
                                          <p:spTgt spid="12290">
                                            <p:txEl>
                                              <p:charRg st="65" end="8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12290">
                                            <p:txEl>
                                              <p:charRg st="65" end="82"/>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12290">
                                            <p:txEl>
                                              <p:charRg st="83" end="144"/>
                                            </p:txEl>
                                          </p:spTgt>
                                        </p:tgtEl>
                                        <p:attrNameLst>
                                          <p:attrName>style.visibility</p:attrName>
                                        </p:attrNameLst>
                                      </p:cBhvr>
                                      <p:to>
                                        <p:strVal val="visible"/>
                                      </p:to>
                                    </p:set>
                                    <p:anim calcmode="lin" valueType="num">
                                      <p:cBhvr additive="base">
                                        <p:cTn id="30" dur="500" fill="hold"/>
                                        <p:tgtEl>
                                          <p:spTgt spid="12290">
                                            <p:txEl>
                                              <p:charRg st="83" end="14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12290">
                                            <p:txEl>
                                              <p:charRg st="83" end="14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95288" y="260350"/>
            <a:ext cx="8424862" cy="6370638"/>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 </a:t>
            </a:r>
            <a:r>
              <a:rPr lang="zh-CN" altLang="en-US" sz="3600" b="1" dirty="0">
                <a:latin typeface="Times New Roman" panose="02020603050405020304" pitchFamily="18" charset="0"/>
                <a:ea typeface="宋体" panose="02010600030101010101" pitchFamily="2" charset="-122"/>
              </a:rPr>
              <a:t>压力及令人感到有压力的事件的特征</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宋体" panose="02010600030101010101" pitchFamily="2" charset="-122"/>
              </a:rPr>
              <a:t>1.2 </a:t>
            </a:r>
            <a:r>
              <a:rPr lang="zh-CN" altLang="en-US" sz="3200" dirty="0">
                <a:latin typeface="Times New Roman" panose="02020603050405020304" pitchFamily="18" charset="0"/>
                <a:ea typeface="宋体" panose="02010600030101010101" pitchFamily="2" charset="-122"/>
              </a:rPr>
              <a:t>压力性事件的类别</a:t>
            </a:r>
            <a:endParaRPr lang="en-US" altLang="zh-CN" sz="3200" dirty="0">
              <a:latin typeface="Times New Roman" panose="02020603050405020304" pitchFamily="18" charset="0"/>
              <a:ea typeface="宋体" panose="02010600030101010101" pitchFamily="2" charset="-122"/>
            </a:endParaRPr>
          </a:p>
          <a:p>
            <a:pPr lvl="0"/>
            <a:endParaRPr lang="zh-CN" altLang="en-US"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人类经验常见范围之外的创伤性事件（即极端危险的情境）</a:t>
            </a:r>
            <a:endParaRPr lang="en-US" altLang="zh-CN"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zh-CN" altLang="en-US"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不可控制的事件</a:t>
            </a:r>
            <a:endParaRPr lang="en-US" altLang="zh-CN"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事件的可控制性：我们可以制止或引发事件的程度。越不可控越被视为有压力。</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两个心理学实验</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我们可以控制事件的信念似乎有助于减少事件的影响，即使我们并不实施或使用那种控制。</a:t>
            </a:r>
            <a:endParaRPr lang="en-US" altLang="zh-CN" sz="28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0">
                                            <p:txEl>
                                              <p:charRg st="0" end="20"/>
                                            </p:txEl>
                                          </p:spTgt>
                                        </p:tgtEl>
                                        <p:attrNameLst>
                                          <p:attrName>style.visibility</p:attrName>
                                        </p:attrNameLst>
                                      </p:cBhvr>
                                      <p:to>
                                        <p:strVal val="visible"/>
                                      </p:to>
                                    </p:set>
                                    <p:animEffect transition="in" filter="diamond(in)">
                                      <p:cBhvr>
                                        <p:cTn id="7" dur="2000"/>
                                        <p:tgtEl>
                                          <p:spTgt spid="12290">
                                            <p:txEl>
                                              <p:charRg st="0" end="2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12290">
                                            <p:txEl>
                                              <p:charRg st="21" end="34"/>
                                            </p:txEl>
                                          </p:spTgt>
                                        </p:tgtEl>
                                        <p:attrNameLst>
                                          <p:attrName>style.visibility</p:attrName>
                                        </p:attrNameLst>
                                      </p:cBhvr>
                                      <p:to>
                                        <p:strVal val="visible"/>
                                      </p:to>
                                    </p:set>
                                    <p:animEffect transition="in" filter="diamond(in)">
                                      <p:cBhvr>
                                        <p:cTn id="10" dur="2000"/>
                                        <p:tgtEl>
                                          <p:spTgt spid="12290">
                                            <p:txEl>
                                              <p:charRg st="21" end="3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2290">
                                            <p:txEl>
                                              <p:charRg st="35" end="62"/>
                                            </p:txEl>
                                          </p:spTgt>
                                        </p:tgtEl>
                                        <p:attrNameLst>
                                          <p:attrName>style.visibility</p:attrName>
                                        </p:attrNameLst>
                                      </p:cBhvr>
                                      <p:to>
                                        <p:strVal val="visible"/>
                                      </p:to>
                                    </p:set>
                                    <p:anim calcmode="lin" valueType="num">
                                      <p:cBhvr additive="base">
                                        <p:cTn id="15" dur="500" fill="hold"/>
                                        <p:tgtEl>
                                          <p:spTgt spid="12290">
                                            <p:txEl>
                                              <p:charRg st="35" end="6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290">
                                            <p:txEl>
                                              <p:charRg st="35" end="6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290">
                                            <p:txEl>
                                              <p:charRg st="63" end="71"/>
                                            </p:txEl>
                                          </p:spTgt>
                                        </p:tgtEl>
                                        <p:attrNameLst>
                                          <p:attrName>style.visibility</p:attrName>
                                        </p:attrNameLst>
                                      </p:cBhvr>
                                      <p:to>
                                        <p:strVal val="visible"/>
                                      </p:to>
                                    </p:set>
                                    <p:anim calcmode="lin" valueType="num">
                                      <p:cBhvr additive="base">
                                        <p:cTn id="21" dur="500" fill="hold"/>
                                        <p:tgtEl>
                                          <p:spTgt spid="12290">
                                            <p:txEl>
                                              <p:charRg st="63" end="7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290">
                                            <p:txEl>
                                              <p:charRg st="63" end="71"/>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290">
                                            <p:txEl>
                                              <p:charRg st="71" end="107"/>
                                            </p:txEl>
                                          </p:spTgt>
                                        </p:tgtEl>
                                        <p:attrNameLst>
                                          <p:attrName>style.visibility</p:attrName>
                                        </p:attrNameLst>
                                      </p:cBhvr>
                                      <p:to>
                                        <p:strVal val="visible"/>
                                      </p:to>
                                    </p:set>
                                    <p:anim calcmode="lin" valueType="num">
                                      <p:cBhvr additive="base">
                                        <p:cTn id="25" dur="500" fill="hold"/>
                                        <p:tgtEl>
                                          <p:spTgt spid="12290">
                                            <p:txEl>
                                              <p:charRg st="71" end="10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0">
                                            <p:txEl>
                                              <p:charRg st="71" end="10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290">
                                            <p:txEl>
                                              <p:charRg st="108" end="116"/>
                                            </p:txEl>
                                          </p:spTgt>
                                        </p:tgtEl>
                                        <p:attrNameLst>
                                          <p:attrName>style.visibility</p:attrName>
                                        </p:attrNameLst>
                                      </p:cBhvr>
                                      <p:to>
                                        <p:strVal val="visible"/>
                                      </p:to>
                                    </p:set>
                                    <p:anim calcmode="lin" valueType="num">
                                      <p:cBhvr additive="base">
                                        <p:cTn id="31" dur="500" fill="hold"/>
                                        <p:tgtEl>
                                          <p:spTgt spid="12290">
                                            <p:txEl>
                                              <p:charRg st="108" end="11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90">
                                            <p:txEl>
                                              <p:charRg st="108" end="11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290">
                                            <p:txEl>
                                              <p:charRg st="117" end="158"/>
                                            </p:txEl>
                                          </p:spTgt>
                                        </p:tgtEl>
                                        <p:attrNameLst>
                                          <p:attrName>style.visibility</p:attrName>
                                        </p:attrNameLst>
                                      </p:cBhvr>
                                      <p:to>
                                        <p:strVal val="visible"/>
                                      </p:to>
                                    </p:set>
                                    <p:anim calcmode="lin" valueType="num">
                                      <p:cBhvr additive="base">
                                        <p:cTn id="37" dur="500" fill="hold"/>
                                        <p:tgtEl>
                                          <p:spTgt spid="12290">
                                            <p:txEl>
                                              <p:charRg st="117" end="15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290">
                                            <p:txEl>
                                              <p:charRg st="117" end="15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95288" y="260350"/>
            <a:ext cx="8424862" cy="6248400"/>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 </a:t>
            </a:r>
            <a:r>
              <a:rPr lang="zh-CN" altLang="en-US" sz="3600" b="1" dirty="0">
                <a:latin typeface="Times New Roman" panose="02020603050405020304" pitchFamily="18" charset="0"/>
                <a:ea typeface="宋体" panose="02010600030101010101" pitchFamily="2" charset="-122"/>
              </a:rPr>
              <a:t>压力及令人感到有压力的事件的特征</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宋体" panose="02010600030101010101" pitchFamily="2" charset="-122"/>
              </a:rPr>
              <a:t>1.2 </a:t>
            </a:r>
            <a:r>
              <a:rPr lang="zh-CN" altLang="en-US" sz="3200" dirty="0">
                <a:latin typeface="Times New Roman" panose="02020603050405020304" pitchFamily="18" charset="0"/>
                <a:ea typeface="宋体" panose="02010600030101010101" pitchFamily="2" charset="-122"/>
              </a:rPr>
              <a:t>压力性事件的类别</a:t>
            </a:r>
            <a:endParaRPr lang="en-US" altLang="zh-CN" sz="3200" dirty="0">
              <a:latin typeface="Times New Roman" panose="02020603050405020304" pitchFamily="18" charset="0"/>
              <a:ea typeface="宋体" panose="02010600030101010101" pitchFamily="2" charset="-122"/>
            </a:endParaRPr>
          </a:p>
          <a:p>
            <a:pPr lvl="0"/>
            <a:endParaRPr lang="zh-CN" altLang="en-US"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不可预测的事件</a:t>
            </a:r>
            <a:endParaRPr lang="en-US" altLang="zh-CN" sz="2800" dirty="0">
              <a:latin typeface="Times New Roman" panose="02020603050405020304" pitchFamily="18" charset="0"/>
              <a:ea typeface="宋体" panose="02010600030101010101" pitchFamily="2" charset="-122"/>
            </a:endParaRPr>
          </a:p>
          <a:p>
            <a:pPr lvl="0"/>
            <a:endParaRPr lang="en-US" altLang="zh-CN"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事件的可预测性：我们知道是否以及何时事件会发生。</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可预测性可以减少压力的严重性。</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endParaRPr lang="en-US" altLang="zh-CN" sz="2400" dirty="0">
              <a:latin typeface="Times New Roman" panose="02020603050405020304" pitchFamily="18" charset="0"/>
              <a:ea typeface="宋体" panose="02010600030101010101" pitchFamily="2" charset="-122"/>
            </a:endParaRPr>
          </a:p>
          <a:p>
            <a:pPr lvl="0"/>
            <a:r>
              <a:rPr lang="zh-CN" altLang="en-US" sz="2000" dirty="0">
                <a:latin typeface="Times New Roman" panose="02020603050405020304" pitchFamily="18" charset="0"/>
                <a:ea typeface="宋体" panose="02010600030101010101" pitchFamily="2" charset="-122"/>
              </a:rPr>
              <a:t>原因之一：对于要发生的不愉快或令人厌恶的事件，即使我们无法控制它，如果我们能够预测或事先知道，就有一个</a:t>
            </a:r>
            <a:r>
              <a:rPr lang="zh-CN" altLang="en-US" sz="2000" u="sng" dirty="0">
                <a:latin typeface="Times New Roman" panose="02020603050405020304" pitchFamily="18" charset="0"/>
                <a:ea typeface="宋体" panose="02010600030101010101" pitchFamily="2" charset="-122"/>
              </a:rPr>
              <a:t>心理准备</a:t>
            </a:r>
            <a:r>
              <a:rPr lang="zh-CN" altLang="en-US" sz="2000" dirty="0">
                <a:latin typeface="Times New Roman" panose="02020603050405020304" pitchFamily="18" charset="0"/>
                <a:ea typeface="宋体" panose="02010600030101010101" pitchFamily="2" charset="-122"/>
              </a:rPr>
              <a:t>，这通常会减少压力的严重程度。</a:t>
            </a:r>
            <a:endParaRPr lang="zh-CN" altLang="en-US" sz="2000" dirty="0">
              <a:latin typeface="Times New Roman" panose="02020603050405020304" pitchFamily="18" charset="0"/>
              <a:ea typeface="宋体" panose="02010600030101010101" pitchFamily="2" charset="-122"/>
            </a:endParaRPr>
          </a:p>
          <a:p>
            <a:pPr lvl="0"/>
            <a:endParaRPr lang="zh-CN" altLang="en-US" sz="2000" dirty="0">
              <a:latin typeface="Times New Roman" panose="02020603050405020304" pitchFamily="18" charset="0"/>
              <a:ea typeface="宋体" panose="02010600030101010101" pitchFamily="2" charset="-122"/>
            </a:endParaRPr>
          </a:p>
          <a:p>
            <a:pPr lvl="0"/>
            <a:r>
              <a:rPr lang="zh-CN" altLang="en-US" sz="2000" dirty="0">
                <a:latin typeface="Times New Roman" panose="02020603050405020304" pitchFamily="18" charset="0"/>
                <a:ea typeface="宋体" panose="02010600030101010101" pitchFamily="2" charset="-122"/>
              </a:rPr>
              <a:t>原因之二：有机体能够在不愉快的事情（如电击）发生前得到一定程度的放松。</a:t>
            </a:r>
            <a:endParaRPr lang="zh-CN" altLang="en-US"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0">
                                            <p:txEl>
                                              <p:charRg st="0" end="20"/>
                                            </p:txEl>
                                          </p:spTgt>
                                        </p:tgtEl>
                                        <p:attrNameLst>
                                          <p:attrName>style.visibility</p:attrName>
                                        </p:attrNameLst>
                                      </p:cBhvr>
                                      <p:to>
                                        <p:strVal val="visible"/>
                                      </p:to>
                                    </p:set>
                                    <p:animEffect transition="in" filter="diamond(in)">
                                      <p:cBhvr>
                                        <p:cTn id="7" dur="2000"/>
                                        <p:tgtEl>
                                          <p:spTgt spid="12290">
                                            <p:txEl>
                                              <p:charRg st="0" end="2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12290">
                                            <p:txEl>
                                              <p:charRg st="21" end="34"/>
                                            </p:txEl>
                                          </p:spTgt>
                                        </p:tgtEl>
                                        <p:attrNameLst>
                                          <p:attrName>style.visibility</p:attrName>
                                        </p:attrNameLst>
                                      </p:cBhvr>
                                      <p:to>
                                        <p:strVal val="visible"/>
                                      </p:to>
                                    </p:set>
                                    <p:animEffect transition="in" filter="diamond(in)">
                                      <p:cBhvr>
                                        <p:cTn id="10" dur="2000"/>
                                        <p:tgtEl>
                                          <p:spTgt spid="12290">
                                            <p:txEl>
                                              <p:charRg st="21" end="3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2290">
                                            <p:txEl>
                                              <p:charRg st="35" end="43"/>
                                            </p:txEl>
                                          </p:spTgt>
                                        </p:tgtEl>
                                        <p:attrNameLst>
                                          <p:attrName>style.visibility</p:attrName>
                                        </p:attrNameLst>
                                      </p:cBhvr>
                                      <p:to>
                                        <p:strVal val="visible"/>
                                      </p:to>
                                    </p:set>
                                    <p:anim calcmode="lin" valueType="num">
                                      <p:cBhvr additive="base">
                                        <p:cTn id="15" dur="500" fill="hold"/>
                                        <p:tgtEl>
                                          <p:spTgt spid="12290">
                                            <p:txEl>
                                              <p:charRg st="35" end="4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290">
                                            <p:txEl>
                                              <p:charRg st="35" end="4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290">
                                            <p:txEl>
                                              <p:charRg st="44" end="69"/>
                                            </p:txEl>
                                          </p:spTgt>
                                        </p:tgtEl>
                                        <p:attrNameLst>
                                          <p:attrName>style.visibility</p:attrName>
                                        </p:attrNameLst>
                                      </p:cBhvr>
                                      <p:to>
                                        <p:strVal val="visible"/>
                                      </p:to>
                                    </p:set>
                                    <p:anim calcmode="lin" valueType="num">
                                      <p:cBhvr additive="base">
                                        <p:cTn id="19" dur="500" fill="hold"/>
                                        <p:tgtEl>
                                          <p:spTgt spid="12290">
                                            <p:txEl>
                                              <p:charRg st="44" end="6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0">
                                            <p:txEl>
                                              <p:charRg st="44" end="69"/>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90">
                                            <p:txEl>
                                              <p:charRg st="70" end="86"/>
                                            </p:txEl>
                                          </p:spTgt>
                                        </p:tgtEl>
                                        <p:attrNameLst>
                                          <p:attrName>style.visibility</p:attrName>
                                        </p:attrNameLst>
                                      </p:cBhvr>
                                      <p:to>
                                        <p:strVal val="visible"/>
                                      </p:to>
                                    </p:set>
                                    <p:anim calcmode="lin" valueType="num">
                                      <p:cBhvr additive="base">
                                        <p:cTn id="25" dur="500" fill="hold"/>
                                        <p:tgtEl>
                                          <p:spTgt spid="12290">
                                            <p:txEl>
                                              <p:charRg st="70" end="8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0">
                                            <p:txEl>
                                              <p:charRg st="70" end="8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290">
                                            <p:txEl>
                                              <p:charRg st="87" end="158"/>
                                            </p:txEl>
                                          </p:spTgt>
                                        </p:tgtEl>
                                        <p:attrNameLst>
                                          <p:attrName>style.visibility</p:attrName>
                                        </p:attrNameLst>
                                      </p:cBhvr>
                                      <p:to>
                                        <p:strVal val="visible"/>
                                      </p:to>
                                    </p:set>
                                    <p:anim calcmode="lin" valueType="num">
                                      <p:cBhvr additive="base">
                                        <p:cTn id="31" dur="500" fill="hold"/>
                                        <p:tgtEl>
                                          <p:spTgt spid="12290">
                                            <p:txEl>
                                              <p:charRg st="87" end="15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90">
                                            <p:txEl>
                                              <p:charRg st="87" end="15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290">
                                            <p:txEl>
                                              <p:charRg st="159" end="195"/>
                                            </p:txEl>
                                          </p:spTgt>
                                        </p:tgtEl>
                                        <p:attrNameLst>
                                          <p:attrName>style.visibility</p:attrName>
                                        </p:attrNameLst>
                                      </p:cBhvr>
                                      <p:to>
                                        <p:strVal val="visible"/>
                                      </p:to>
                                    </p:set>
                                    <p:anim calcmode="lin" valueType="num">
                                      <p:cBhvr additive="base">
                                        <p:cTn id="37" dur="500" fill="hold"/>
                                        <p:tgtEl>
                                          <p:spTgt spid="12290">
                                            <p:txEl>
                                              <p:charRg st="159" end="19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290">
                                            <p:txEl>
                                              <p:charRg st="159" end="19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95288" y="260350"/>
            <a:ext cx="8424862" cy="6002338"/>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 </a:t>
            </a:r>
            <a:r>
              <a:rPr lang="zh-CN" altLang="en-US" sz="3600" b="1" dirty="0">
                <a:latin typeface="Times New Roman" panose="02020603050405020304" pitchFamily="18" charset="0"/>
                <a:ea typeface="宋体" panose="02010600030101010101" pitchFamily="2" charset="-122"/>
              </a:rPr>
              <a:t>压力及令人感到有压力的事件的特征</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宋体" panose="02010600030101010101" pitchFamily="2" charset="-122"/>
              </a:rPr>
              <a:t>1.2 </a:t>
            </a:r>
            <a:r>
              <a:rPr lang="zh-CN" altLang="en-US" sz="3200" dirty="0">
                <a:latin typeface="Times New Roman" panose="02020603050405020304" pitchFamily="18" charset="0"/>
                <a:ea typeface="宋体" panose="02010600030101010101" pitchFamily="2" charset="-122"/>
              </a:rPr>
              <a:t>压力性事件的类别</a:t>
            </a:r>
            <a:endParaRPr lang="en-US" altLang="zh-CN" sz="3200" dirty="0">
              <a:latin typeface="Times New Roman" panose="02020603050405020304" pitchFamily="18" charset="0"/>
              <a:ea typeface="宋体" panose="02010600030101010101" pitchFamily="2" charset="-122"/>
            </a:endParaRPr>
          </a:p>
          <a:p>
            <a:pPr lvl="0"/>
            <a:endParaRPr lang="zh-CN" altLang="en-US"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代表生活环境中重要变化的事件</a:t>
            </a:r>
            <a:endParaRPr lang="en-US" altLang="zh-CN" sz="2800" dirty="0">
              <a:latin typeface="Times New Roman" panose="02020603050405020304" pitchFamily="18" charset="0"/>
              <a:ea typeface="宋体" panose="02010600030101010101" pitchFamily="2" charset="-122"/>
            </a:endParaRPr>
          </a:p>
          <a:p>
            <a:pPr lvl="0"/>
            <a:endParaRPr lang="en-US" altLang="zh-CN" sz="28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hlinkClick r:id="rId1" action="ppaction://hlinksldjump"/>
              </a:rPr>
              <a:t>The Life Event Scale</a:t>
            </a:r>
            <a:r>
              <a:rPr lang="zh-CN" altLang="en-US" sz="2400" dirty="0">
                <a:latin typeface="Times New Roman" panose="02020603050405020304" pitchFamily="18" charset="0"/>
                <a:ea typeface="宋体" panose="02010600030101010101" pitchFamily="2" charset="-122"/>
              </a:rPr>
              <a:t>（</a:t>
            </a:r>
            <a:r>
              <a:rPr lang="en-US" altLang="zh-CN" sz="2400" dirty="0">
                <a:latin typeface="Times New Roman" panose="02020603050405020304" pitchFamily="18" charset="0"/>
                <a:ea typeface="宋体" panose="02010600030101010101" pitchFamily="2" charset="-122"/>
              </a:rPr>
              <a:t>Holmes &amp; Rahe, 1967</a:t>
            </a:r>
            <a:r>
              <a:rPr lang="zh-CN" altLang="en-US" sz="2400" dirty="0">
                <a:latin typeface="Times New Roman" panose="02020603050405020304" pitchFamily="18" charset="0"/>
                <a:ea typeface="宋体" panose="02010600030101010101" pitchFamily="2" charset="-122"/>
              </a:rPr>
              <a:t>）</a:t>
            </a:r>
            <a:endParaRPr lang="en-US" altLang="zh-CN" sz="2800" dirty="0">
              <a:latin typeface="Times New Roman" panose="02020603050405020304" pitchFamily="18" charset="0"/>
              <a:ea typeface="宋体" panose="02010600030101010101" pitchFamily="2" charset="-122"/>
            </a:endParaRPr>
          </a:p>
          <a:p>
            <a:pPr lvl="0"/>
            <a:endParaRPr lang="zh-CN" altLang="en-US"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内在冲突</a:t>
            </a:r>
            <a:r>
              <a:rPr lang="en-US" altLang="zh-CN" sz="2800" dirty="0">
                <a:latin typeface="Times New Roman" panose="02020603050405020304" pitchFamily="18" charset="0"/>
                <a:ea typeface="宋体" panose="02010600030101010101" pitchFamily="2" charset="-122"/>
              </a:rPr>
              <a:t> </a:t>
            </a:r>
            <a:endParaRPr lang="en-US" altLang="zh-CN"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内在冲突：意识层面或潜意识层面一些未得到解决的问题。</a:t>
            </a:r>
            <a:endParaRPr lang="zh-CN" altLang="en-US" sz="24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冲突产生于个体必须在不相容的或彼此排斥的目标或行动中做出选择时。</a:t>
            </a:r>
            <a:endParaRPr lang="zh-CN" altLang="en-US" sz="24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p:txBody>
      </p:sp>
      <p:sp>
        <p:nvSpPr>
          <p:cNvPr id="3" name="Smiley Face 2">
            <a:hlinkClick r:id="rId2" action="ppaction://hlinksldjump"/>
          </p:cNvPr>
          <p:cNvSpPr/>
          <p:nvPr/>
        </p:nvSpPr>
        <p:spPr>
          <a:xfrm>
            <a:off x="7885113" y="6092825"/>
            <a:ext cx="358775" cy="2159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0">
                                            <p:txEl>
                                              <p:charRg st="0" end="20"/>
                                            </p:txEl>
                                          </p:spTgt>
                                        </p:tgtEl>
                                        <p:attrNameLst>
                                          <p:attrName>style.visibility</p:attrName>
                                        </p:attrNameLst>
                                      </p:cBhvr>
                                      <p:to>
                                        <p:strVal val="visible"/>
                                      </p:to>
                                    </p:set>
                                    <p:animEffect transition="in" filter="diamond(in)">
                                      <p:cBhvr>
                                        <p:cTn id="7" dur="2000"/>
                                        <p:tgtEl>
                                          <p:spTgt spid="12290">
                                            <p:txEl>
                                              <p:charRg st="0" end="20"/>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12290">
                                            <p:txEl>
                                              <p:charRg st="21" end="34"/>
                                            </p:txEl>
                                          </p:spTgt>
                                        </p:tgtEl>
                                        <p:attrNameLst>
                                          <p:attrName>style.visibility</p:attrName>
                                        </p:attrNameLst>
                                      </p:cBhvr>
                                      <p:to>
                                        <p:strVal val="visible"/>
                                      </p:to>
                                    </p:set>
                                    <p:animEffect transition="in" filter="diamond(in)">
                                      <p:cBhvr>
                                        <p:cTn id="10" dur="2000"/>
                                        <p:tgtEl>
                                          <p:spTgt spid="12290">
                                            <p:txEl>
                                              <p:charRg st="21" end="3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2290">
                                            <p:txEl>
                                              <p:charRg st="35" end="50"/>
                                            </p:txEl>
                                          </p:spTgt>
                                        </p:tgtEl>
                                        <p:attrNameLst>
                                          <p:attrName>style.visibility</p:attrName>
                                        </p:attrNameLst>
                                      </p:cBhvr>
                                      <p:to>
                                        <p:strVal val="visible"/>
                                      </p:to>
                                    </p:set>
                                    <p:anim calcmode="lin" valueType="num">
                                      <p:cBhvr additive="base">
                                        <p:cTn id="15" dur="500" fill="hold"/>
                                        <p:tgtEl>
                                          <p:spTgt spid="12290">
                                            <p:txEl>
                                              <p:charRg st="35" end="50"/>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290">
                                            <p:txEl>
                                              <p:charRg st="35" end="50"/>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290">
                                            <p:txEl>
                                              <p:charRg st="51" end="93"/>
                                            </p:txEl>
                                          </p:spTgt>
                                        </p:tgtEl>
                                        <p:attrNameLst>
                                          <p:attrName>style.visibility</p:attrName>
                                        </p:attrNameLst>
                                      </p:cBhvr>
                                      <p:to>
                                        <p:strVal val="visible"/>
                                      </p:to>
                                    </p:set>
                                    <p:anim calcmode="lin" valueType="num">
                                      <p:cBhvr additive="base">
                                        <p:cTn id="19" dur="500" fill="hold"/>
                                        <p:tgtEl>
                                          <p:spTgt spid="12290">
                                            <p:txEl>
                                              <p:charRg st="51" end="9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0">
                                            <p:txEl>
                                              <p:charRg st="51" end="9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90">
                                            <p:txEl>
                                              <p:charRg st="94" end="100"/>
                                            </p:txEl>
                                          </p:spTgt>
                                        </p:tgtEl>
                                        <p:attrNameLst>
                                          <p:attrName>style.visibility</p:attrName>
                                        </p:attrNameLst>
                                      </p:cBhvr>
                                      <p:to>
                                        <p:strVal val="visible"/>
                                      </p:to>
                                    </p:set>
                                    <p:anim calcmode="lin" valueType="num">
                                      <p:cBhvr additive="base">
                                        <p:cTn id="25" dur="500" fill="hold"/>
                                        <p:tgtEl>
                                          <p:spTgt spid="12290">
                                            <p:txEl>
                                              <p:charRg st="94" end="10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0">
                                            <p:txEl>
                                              <p:charRg st="94" end="10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290">
                                            <p:txEl>
                                              <p:charRg st="100" end="127"/>
                                            </p:txEl>
                                          </p:spTgt>
                                        </p:tgtEl>
                                        <p:attrNameLst>
                                          <p:attrName>style.visibility</p:attrName>
                                        </p:attrNameLst>
                                      </p:cBhvr>
                                      <p:to>
                                        <p:strVal val="visible"/>
                                      </p:to>
                                    </p:set>
                                    <p:anim calcmode="lin" valueType="num">
                                      <p:cBhvr additive="base">
                                        <p:cTn id="29" dur="500" fill="hold"/>
                                        <p:tgtEl>
                                          <p:spTgt spid="12290">
                                            <p:txEl>
                                              <p:charRg st="100" end="127"/>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290">
                                            <p:txEl>
                                              <p:charRg st="100" end="127"/>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2290">
                                            <p:txEl>
                                              <p:charRg st="128" end="161"/>
                                            </p:txEl>
                                          </p:spTgt>
                                        </p:tgtEl>
                                        <p:attrNameLst>
                                          <p:attrName>style.visibility</p:attrName>
                                        </p:attrNameLst>
                                      </p:cBhvr>
                                      <p:to>
                                        <p:strVal val="visible"/>
                                      </p:to>
                                    </p:set>
                                    <p:anim calcmode="lin" valueType="num">
                                      <p:cBhvr additive="base">
                                        <p:cTn id="35" dur="500" fill="hold"/>
                                        <p:tgtEl>
                                          <p:spTgt spid="12290">
                                            <p:txEl>
                                              <p:charRg st="128" end="16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290">
                                            <p:txEl>
                                              <p:charRg st="128" end="16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66" name="Picture 2" descr="图片252.jpg"/>
          <p:cNvPicPr>
            <a:picLocks noChangeAspect="1"/>
          </p:cNvPicPr>
          <p:nvPr/>
        </p:nvPicPr>
        <p:blipFill>
          <a:blip r:embed="rId1"/>
          <a:stretch>
            <a:fillRect/>
          </a:stretch>
        </p:blipFill>
        <p:spPr>
          <a:xfrm>
            <a:off x="250825" y="333375"/>
            <a:ext cx="8642350" cy="6264275"/>
          </a:xfrm>
          <a:prstGeom prst="rect">
            <a:avLst/>
          </a:prstGeom>
          <a:noFill/>
          <a:ln w="9525">
            <a:noFill/>
          </a:ln>
        </p:spPr>
      </p:pic>
      <p:sp>
        <p:nvSpPr>
          <p:cNvPr id="4" name="Smiley Face 3">
            <a:hlinkClick r:id="rId2" action="ppaction://hlinksldjump"/>
          </p:cNvPr>
          <p:cNvSpPr/>
          <p:nvPr/>
        </p:nvSpPr>
        <p:spPr>
          <a:xfrm>
            <a:off x="8748713" y="6453188"/>
            <a:ext cx="215900" cy="2159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a:spLocks noChangeArrowheads="1"/>
          </p:cNvSpPr>
          <p:nvPr/>
        </p:nvSpPr>
        <p:spPr bwMode="auto">
          <a:xfrm>
            <a:off x="395288" y="260350"/>
            <a:ext cx="8424863" cy="5756275"/>
          </a:xfrm>
          <a:prstGeom prst="rect">
            <a:avLst/>
          </a:prstGeom>
          <a:noFill/>
          <a:ln w="9525">
            <a:noFill/>
            <a:miter lim="800000"/>
          </a:ln>
        </p:spPr>
        <p:txBody>
          <a:bodyPr wrap="square">
            <a:spAutoFit/>
          </a:bodyPr>
          <a:p>
            <a:pPr lvl="0"/>
            <a:r>
              <a:rPr lang="en-US" altLang="zh-CN" sz="3600" b="1" dirty="0">
                <a:latin typeface="Times New Roman" panose="02020603050405020304" pitchFamily="18" charset="0"/>
                <a:ea typeface="宋体" panose="02010600030101010101" pitchFamily="2" charset="-122"/>
              </a:rPr>
              <a:t>I. </a:t>
            </a:r>
            <a:r>
              <a:rPr lang="zh-CN" altLang="en-US" sz="3600" b="1" dirty="0">
                <a:latin typeface="Times New Roman" panose="02020603050405020304" pitchFamily="18" charset="0"/>
                <a:ea typeface="宋体" panose="02010600030101010101" pitchFamily="2" charset="-122"/>
              </a:rPr>
              <a:t>压力及令人感到有压力的事件的特征</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宋体" panose="02010600030101010101" pitchFamily="2" charset="-122"/>
              </a:rPr>
              <a:t>1.2 </a:t>
            </a:r>
            <a:r>
              <a:rPr lang="zh-CN" altLang="en-US" sz="3200" dirty="0">
                <a:latin typeface="Times New Roman" panose="02020603050405020304" pitchFamily="18" charset="0"/>
                <a:ea typeface="宋体" panose="02010600030101010101" pitchFamily="2" charset="-122"/>
              </a:rPr>
              <a:t>压力性事件的类别</a:t>
            </a:r>
            <a:endParaRPr lang="en-US" altLang="zh-CN" sz="32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内在冲突</a:t>
            </a:r>
            <a:r>
              <a:rPr lang="en-US" altLang="zh-CN" sz="2800" dirty="0">
                <a:latin typeface="Times New Roman" panose="02020603050405020304" pitchFamily="18" charset="0"/>
                <a:ea typeface="宋体" panose="02010600030101010101" pitchFamily="2" charset="-122"/>
              </a:rPr>
              <a:t> </a:t>
            </a:r>
            <a:endParaRPr lang="en-US" altLang="zh-CN" sz="28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冲突也产生于两种内在需要或动机相对立时。在我们的日常生活中，最突出的也较难解决的冲突是：</a:t>
            </a:r>
            <a:endParaRPr lang="en-US" altLang="zh-CN" sz="24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1. </a:t>
            </a:r>
            <a:r>
              <a:rPr lang="zh-CN" altLang="en-US" sz="2400" dirty="0">
                <a:latin typeface="Times New Roman" panose="02020603050405020304" pitchFamily="18" charset="0"/>
                <a:ea typeface="宋体" panose="02010600030101010101" pitchFamily="2" charset="-122"/>
              </a:rPr>
              <a:t>独立性与依赖性的冲突</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2. </a:t>
            </a:r>
            <a:r>
              <a:rPr lang="zh-CN" altLang="en-US" sz="2400" dirty="0">
                <a:latin typeface="Times New Roman" panose="02020603050405020304" pitchFamily="18" charset="0"/>
                <a:ea typeface="宋体" panose="02010600030101010101" pitchFamily="2" charset="-122"/>
              </a:rPr>
              <a:t>亲密与孤立</a:t>
            </a:r>
            <a:endParaRPr lang="en-US" altLang="zh-CN" sz="24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3. </a:t>
            </a:r>
            <a:r>
              <a:rPr lang="zh-CN" altLang="en-US" sz="2400" dirty="0">
                <a:latin typeface="Times New Roman" panose="02020603050405020304" pitchFamily="18" charset="0"/>
                <a:ea typeface="宋体" panose="02010600030101010101" pitchFamily="2" charset="-122"/>
              </a:rPr>
              <a:t>合作与竞争</a:t>
            </a:r>
            <a:endParaRPr lang="zh-CN" altLang="en-US" sz="2400" dirty="0">
              <a:latin typeface="Times New Roman" panose="02020603050405020304" pitchFamily="18" charset="0"/>
              <a:ea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539750" y="260350"/>
            <a:ext cx="8280400" cy="5816600"/>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 </a:t>
            </a:r>
            <a:r>
              <a:rPr lang="zh-CN" altLang="en-US" sz="3600" b="1" dirty="0">
                <a:latin typeface="Times New Roman" panose="02020603050405020304" pitchFamily="18" charset="0"/>
                <a:ea typeface="宋体" panose="02010600030101010101" pitchFamily="2" charset="-122"/>
              </a:rPr>
              <a:t>压力及令人感到有压力的事件的特征</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Times New Roman" panose="02020603050405020304" pitchFamily="18" charset="0"/>
              </a:rPr>
              <a:t>1.1 </a:t>
            </a:r>
            <a:r>
              <a:rPr lang="zh-CN" altLang="en-US" sz="3200" dirty="0">
                <a:latin typeface="Times New Roman" panose="02020603050405020304" pitchFamily="18" charset="0"/>
                <a:ea typeface="宋体" panose="02010600030101010101" pitchFamily="2" charset="-122"/>
              </a:rPr>
              <a:t>什么是压力？</a:t>
            </a:r>
            <a:endParaRPr lang="en-US" altLang="zh-CN" sz="32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r>
              <a:rPr lang="en-US" altLang="zh-CN" sz="3200" dirty="0">
                <a:latin typeface="Times New Roman" panose="02020603050405020304" pitchFamily="18" charset="0"/>
                <a:ea typeface="宋体" panose="02010600030101010101" pitchFamily="2" charset="-122"/>
              </a:rPr>
              <a:t>1.2 </a:t>
            </a:r>
            <a:r>
              <a:rPr lang="zh-CN" altLang="en-US" sz="3200" dirty="0">
                <a:latin typeface="Times New Roman" panose="02020603050405020304" pitchFamily="18" charset="0"/>
                <a:ea typeface="宋体" panose="02010600030101010101" pitchFamily="2" charset="-122"/>
              </a:rPr>
              <a:t>压力产生事件的类别</a:t>
            </a:r>
            <a:endParaRPr lang="en-US" altLang="zh-CN" sz="3200" dirty="0">
              <a:latin typeface="Times New Roman" panose="02020603050405020304" pitchFamily="18" charset="0"/>
              <a:ea typeface="宋体" panose="02010600030101010101" pitchFamily="2" charset="-122"/>
            </a:endParaRPr>
          </a:p>
          <a:p>
            <a:pPr lvl="0"/>
            <a:endParaRPr lang="zh-CN" altLang="en-US" sz="2800" dirty="0">
              <a:latin typeface="Times New Roman" panose="02020603050405020304" pitchFamily="18" charset="0"/>
              <a:ea typeface="宋体" panose="02010600030101010101" pitchFamily="2" charset="-122"/>
            </a:endParaRPr>
          </a:p>
          <a:p>
            <a:pPr lvl="0"/>
            <a:r>
              <a:rPr lang="en-US" altLang="zh-CN" sz="3200" dirty="0">
                <a:latin typeface="Times New Roman" panose="02020603050405020304" pitchFamily="18" charset="0"/>
                <a:ea typeface="宋体" panose="02010600030101010101" pitchFamily="2" charset="-122"/>
              </a:rPr>
              <a:t>【</a:t>
            </a:r>
            <a:r>
              <a:rPr lang="zh-CN" altLang="en-US" sz="3200" dirty="0">
                <a:latin typeface="Times New Roman" panose="02020603050405020304" pitchFamily="18" charset="0"/>
                <a:ea typeface="宋体" panose="02010600030101010101" pitchFamily="2" charset="-122"/>
              </a:rPr>
              <a:t>思考与讨论 </a:t>
            </a:r>
            <a:r>
              <a:rPr lang="en-US" altLang="zh-CN" sz="3200" dirty="0">
                <a:latin typeface="Times New Roman" panose="02020603050405020304" pitchFamily="18" charset="0"/>
                <a:ea typeface="宋体" panose="02010600030101010101" pitchFamily="2" charset="-122"/>
              </a:rPr>
              <a:t>(Critical thinking)】</a:t>
            </a:r>
            <a:endParaRPr lang="en-US" altLang="zh-CN" sz="3200" dirty="0">
              <a:latin typeface="Times New Roman" panose="02020603050405020304" pitchFamily="18" charset="0"/>
              <a:ea typeface="宋体" panose="02010600030101010101" pitchFamily="2" charset="-122"/>
            </a:endParaRPr>
          </a:p>
          <a:p>
            <a:pPr lvl="0"/>
            <a:endParaRPr lang="en-US" altLang="zh-CN" sz="28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1. </a:t>
            </a:r>
            <a:r>
              <a:rPr lang="zh-CN" altLang="en-US" sz="2400" dirty="0">
                <a:latin typeface="Times New Roman" panose="02020603050405020304" pitchFamily="18" charset="0"/>
                <a:ea typeface="宋体" panose="02010600030101010101" pitchFamily="2" charset="-122"/>
              </a:rPr>
              <a:t>想想你的生活中，你发现有压力的或者说令你紧张的情境 </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事件。</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2. </a:t>
            </a:r>
            <a:r>
              <a:rPr lang="zh-CN" altLang="en-US" sz="2400" dirty="0">
                <a:latin typeface="Times New Roman" panose="02020603050405020304" pitchFamily="18" charset="0"/>
                <a:ea typeface="宋体" panose="02010600030101010101" pitchFamily="2" charset="-122"/>
              </a:rPr>
              <a:t>想想你的学生们的生活，你发现对他们产生压力或另他们紧张的情境</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事件。</a:t>
            </a:r>
            <a:endParaRPr lang="en-US" altLang="zh-CN"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20"/>
                                            </p:txEl>
                                          </p:spTgt>
                                        </p:tgtEl>
                                        <p:attrNameLst>
                                          <p:attrName>style.visibility</p:attrName>
                                        </p:attrNameLst>
                                      </p:cBhvr>
                                      <p:to>
                                        <p:strVal val="visible"/>
                                      </p:to>
                                    </p:set>
                                    <p:anim calcmode="lin" valueType="num">
                                      <p:cBhvr additive="base">
                                        <p:cTn id="7" dur="500" fill="hold"/>
                                        <p:tgtEl>
                                          <p:spTgt spid="12290">
                                            <p:txEl>
                                              <p:charRg st="0" end="2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2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290">
                                            <p:txEl>
                                              <p:charRg st="21" end="32"/>
                                            </p:txEl>
                                          </p:spTgt>
                                        </p:tgtEl>
                                        <p:attrNameLst>
                                          <p:attrName>style.visibility</p:attrName>
                                        </p:attrNameLst>
                                      </p:cBhvr>
                                      <p:to>
                                        <p:strVal val="visible"/>
                                      </p:to>
                                    </p:set>
                                    <p:anim calcmode="lin" valueType="num">
                                      <p:cBhvr additive="base">
                                        <p:cTn id="11" dur="500" fill="hold"/>
                                        <p:tgtEl>
                                          <p:spTgt spid="12290">
                                            <p:txEl>
                                              <p:charRg st="21" end="3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charRg st="21" end="3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2290">
                                            <p:txEl>
                                              <p:charRg st="33" end="47"/>
                                            </p:txEl>
                                          </p:spTgt>
                                        </p:tgtEl>
                                        <p:attrNameLst>
                                          <p:attrName>style.visibility</p:attrName>
                                        </p:attrNameLst>
                                      </p:cBhvr>
                                      <p:to>
                                        <p:strVal val="visible"/>
                                      </p:to>
                                    </p:set>
                                    <p:anim calcmode="lin" valueType="num">
                                      <p:cBhvr additive="base">
                                        <p:cTn id="15" dur="500" fill="hold"/>
                                        <p:tgtEl>
                                          <p:spTgt spid="12290">
                                            <p:txEl>
                                              <p:charRg st="33" end="47"/>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290">
                                            <p:txEl>
                                              <p:charRg st="33" end="47"/>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290">
                                            <p:txEl>
                                              <p:charRg st="48" end="76"/>
                                            </p:txEl>
                                          </p:spTgt>
                                        </p:tgtEl>
                                        <p:attrNameLst>
                                          <p:attrName>style.visibility</p:attrName>
                                        </p:attrNameLst>
                                      </p:cBhvr>
                                      <p:to>
                                        <p:strVal val="visible"/>
                                      </p:to>
                                    </p:set>
                                    <p:anim calcmode="lin" valueType="num">
                                      <p:cBhvr additive="base">
                                        <p:cTn id="19" dur="500" fill="hold"/>
                                        <p:tgtEl>
                                          <p:spTgt spid="12290">
                                            <p:txEl>
                                              <p:charRg st="48" end="76"/>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0">
                                            <p:txEl>
                                              <p:charRg st="48" end="76"/>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90">
                                            <p:txEl>
                                              <p:charRg st="77" end="111"/>
                                            </p:txEl>
                                          </p:spTgt>
                                        </p:tgtEl>
                                        <p:attrNameLst>
                                          <p:attrName>style.visibility</p:attrName>
                                        </p:attrNameLst>
                                      </p:cBhvr>
                                      <p:to>
                                        <p:strVal val="visible"/>
                                      </p:to>
                                    </p:set>
                                    <p:anim calcmode="lin" valueType="num">
                                      <p:cBhvr additive="base">
                                        <p:cTn id="25" dur="500" fill="hold"/>
                                        <p:tgtEl>
                                          <p:spTgt spid="12290">
                                            <p:txEl>
                                              <p:charRg st="77" end="11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0">
                                            <p:txEl>
                                              <p:charRg st="77" end="111"/>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290">
                                            <p:txEl>
                                              <p:charRg st="112" end="150"/>
                                            </p:txEl>
                                          </p:spTgt>
                                        </p:tgtEl>
                                        <p:attrNameLst>
                                          <p:attrName>style.visibility</p:attrName>
                                        </p:attrNameLst>
                                      </p:cBhvr>
                                      <p:to>
                                        <p:strVal val="visible"/>
                                      </p:to>
                                    </p:set>
                                    <p:anim calcmode="lin" valueType="num">
                                      <p:cBhvr additive="base">
                                        <p:cTn id="29" dur="500" fill="hold"/>
                                        <p:tgtEl>
                                          <p:spTgt spid="12290">
                                            <p:txEl>
                                              <p:charRg st="112" end="15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290">
                                            <p:txEl>
                                              <p:charRg st="112" end="15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539750" y="260350"/>
            <a:ext cx="8280400" cy="6064250"/>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II. </a:t>
            </a:r>
            <a:r>
              <a:rPr lang="zh-CN" altLang="en-US" sz="3600" b="1" dirty="0">
                <a:latin typeface="Times New Roman" panose="02020603050405020304" pitchFamily="18" charset="0"/>
                <a:ea typeface="宋体" panose="02010600030101010101" pitchFamily="2" charset="-122"/>
              </a:rPr>
              <a:t>对压力的心理及生理反应</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b="1" dirty="0">
                <a:latin typeface="Times New Roman" panose="02020603050405020304" pitchFamily="18" charset="0"/>
                <a:ea typeface="宋体" panose="02010600030101010101" pitchFamily="2" charset="-122"/>
              </a:rPr>
              <a:t>2.1 </a:t>
            </a:r>
            <a:r>
              <a:rPr lang="zh-CN" altLang="en-US" sz="3200" b="1" dirty="0">
                <a:latin typeface="Times New Roman" panose="02020603050405020304" pitchFamily="18" charset="0"/>
                <a:ea typeface="宋体" panose="02010600030101010101" pitchFamily="2" charset="-122"/>
              </a:rPr>
              <a:t>对压力的心理反应</a:t>
            </a:r>
            <a:endParaRPr lang="en-US" altLang="zh-CN" sz="3200" b="1"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压力情境会产生</a:t>
            </a:r>
            <a:r>
              <a:rPr lang="zh-CN" altLang="en-US" sz="2400" b="1" dirty="0">
                <a:latin typeface="Times New Roman" panose="02020603050405020304" pitchFamily="18" charset="0"/>
                <a:ea typeface="宋体" panose="02010600030101010101" pitchFamily="2" charset="-122"/>
              </a:rPr>
              <a:t>情绪反应</a:t>
            </a:r>
            <a:r>
              <a:rPr lang="zh-CN" altLang="en-US" sz="2400" dirty="0">
                <a:latin typeface="Times New Roman" panose="02020603050405020304" pitchFamily="18" charset="0"/>
                <a:ea typeface="宋体" panose="02010600030101010101" pitchFamily="2" charset="-122"/>
              </a:rPr>
              <a:t>，这些反应从高兴、兴奋（事情虽然费力但是是可控的）到焦虑、愤怒、挫折、沮丧和抑郁。</a:t>
            </a:r>
            <a:endParaRPr lang="en-US" altLang="zh-CN" sz="2400" dirty="0">
              <a:latin typeface="Times New Roman" panose="02020603050405020304" pitchFamily="18" charset="0"/>
              <a:ea typeface="宋体" panose="02010600030101010101" pitchFamily="2" charset="-122"/>
            </a:endParaRPr>
          </a:p>
          <a:p>
            <a:pPr lvl="0"/>
            <a:endParaRPr lang="en-US" altLang="zh-CN" sz="28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Times New Roman" panose="02020603050405020304" pitchFamily="18" charset="0"/>
              </a:rPr>
              <a:t>2.1.1 </a:t>
            </a:r>
            <a:r>
              <a:rPr lang="zh-CN" altLang="en-US" sz="3200" dirty="0">
                <a:latin typeface="Times New Roman" panose="02020603050405020304" pitchFamily="18" charset="0"/>
                <a:ea typeface="宋体" panose="02010600030101010101" pitchFamily="2" charset="-122"/>
              </a:rPr>
              <a:t>焦虑</a:t>
            </a:r>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en-US" altLang="zh-CN" sz="2800" dirty="0">
                <a:latin typeface="Times New Roman" panose="02020603050405020304" pitchFamily="18" charset="0"/>
                <a:ea typeface="宋体" panose="02010600030101010101" pitchFamily="2" charset="-122"/>
              </a:rPr>
              <a:t>PTSD </a:t>
            </a:r>
            <a:r>
              <a:rPr lang="zh-CN" altLang="en-US" sz="2800" dirty="0">
                <a:latin typeface="Times New Roman" panose="02020603050405020304" pitchFamily="18" charset="0"/>
                <a:ea typeface="宋体" panose="02010600030101010101" pitchFamily="2" charset="-122"/>
              </a:rPr>
              <a:t>（</a:t>
            </a:r>
            <a:r>
              <a:rPr lang="en-US" altLang="zh-CN" sz="2800" dirty="0">
                <a:latin typeface="Times New Roman" panose="02020603050405020304" pitchFamily="18" charset="0"/>
                <a:ea typeface="宋体" panose="02010600030101010101" pitchFamily="2" charset="-122"/>
              </a:rPr>
              <a:t>Post-traumatic stress disorders</a:t>
            </a:r>
            <a:r>
              <a:rPr lang="zh-CN" altLang="en-US" sz="2800" dirty="0">
                <a:latin typeface="Times New Roman" panose="02020603050405020304" pitchFamily="18" charset="0"/>
                <a:ea typeface="宋体" panose="02010600030101010101" pitchFamily="2" charset="-122"/>
              </a:rPr>
              <a:t>）</a:t>
            </a:r>
            <a:endParaRPr lang="en-US" altLang="zh-CN" sz="28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四种反应症状，持续时间长；人为的创伤，诸如性侵犯和身体侵犯、恐怖主义袭击和战争等更容易引发</a:t>
            </a:r>
            <a:r>
              <a:rPr lang="en-US" altLang="zh-CN" sz="2400" dirty="0">
                <a:latin typeface="Times New Roman" panose="02020603050405020304" pitchFamily="18" charset="0"/>
                <a:ea typeface="宋体" panose="02010600030101010101" pitchFamily="2" charset="-122"/>
              </a:rPr>
              <a:t>PTSD</a:t>
            </a:r>
            <a:r>
              <a:rPr lang="zh-CN" altLang="en-US" sz="2400" dirty="0">
                <a:latin typeface="Times New Roman" panose="02020603050405020304" pitchFamily="18" charset="0"/>
                <a:ea typeface="宋体" panose="02010600030101010101" pitchFamily="2" charset="-122"/>
              </a:rPr>
              <a:t>。</a:t>
            </a:r>
            <a:endParaRPr lang="en-US" altLang="zh-CN" sz="2400" dirty="0">
              <a:latin typeface="Times New Roman" panose="02020603050405020304" pitchFamily="18" charset="0"/>
              <a:ea typeface="宋体" panose="02010600030101010101" pitchFamily="2" charset="-122"/>
            </a:endParaRPr>
          </a:p>
          <a:p>
            <a:pPr lvl="0"/>
            <a:endParaRPr lang="en-US" altLang="zh-CN"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考试焦虑</a:t>
            </a:r>
            <a:endParaRPr lang="en-US" altLang="zh-CN" sz="28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考试焦虑综合了生理的过度唤醒、担忧和害怕考试表现、正常学习常常受到干扰及考试成绩不理想等现象。</a:t>
            </a:r>
            <a:endParaRPr lang="en-US" altLang="zh-CN" sz="28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0">
                                            <p:txEl>
                                              <p:charRg st="0" end="16"/>
                                            </p:txEl>
                                          </p:spTgt>
                                        </p:tgtEl>
                                        <p:attrNameLst>
                                          <p:attrName>style.visibility</p:attrName>
                                        </p:attrNameLst>
                                      </p:cBhvr>
                                      <p:to>
                                        <p:strVal val="visible"/>
                                      </p:to>
                                    </p:set>
                                    <p:animEffect transition="in" filter="diamond(in)">
                                      <p:cBhvr>
                                        <p:cTn id="7" dur="2000"/>
                                        <p:tgtEl>
                                          <p:spTgt spid="12290">
                                            <p:txEl>
                                              <p:charRg st="0" end="16"/>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290">
                                            <p:txEl>
                                              <p:charRg st="17" end="30"/>
                                            </p:txEl>
                                          </p:spTgt>
                                        </p:tgtEl>
                                        <p:attrNameLst>
                                          <p:attrName>style.visibility</p:attrName>
                                        </p:attrNameLst>
                                      </p:cBhvr>
                                      <p:to>
                                        <p:strVal val="visible"/>
                                      </p:to>
                                    </p:set>
                                    <p:anim calcmode="lin" valueType="num">
                                      <p:cBhvr additive="base">
                                        <p:cTn id="12" dur="500" fill="hold"/>
                                        <p:tgtEl>
                                          <p:spTgt spid="12290">
                                            <p:txEl>
                                              <p:charRg st="17" end="3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2290">
                                            <p:txEl>
                                              <p:charRg st="17" end="3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2290">
                                            <p:txEl>
                                              <p:charRg st="30" end="83"/>
                                            </p:txEl>
                                          </p:spTgt>
                                        </p:tgtEl>
                                        <p:attrNameLst>
                                          <p:attrName>style.visibility</p:attrName>
                                        </p:attrNameLst>
                                      </p:cBhvr>
                                      <p:to>
                                        <p:strVal val="visible"/>
                                      </p:to>
                                    </p:set>
                                    <p:anim calcmode="lin" valueType="num">
                                      <p:cBhvr additive="base">
                                        <p:cTn id="16" dur="500" fill="hold"/>
                                        <p:tgtEl>
                                          <p:spTgt spid="12290">
                                            <p:txEl>
                                              <p:charRg st="30" end="83"/>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2290">
                                            <p:txEl>
                                              <p:charRg st="30" end="83"/>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2290">
                                            <p:txEl>
                                              <p:charRg st="84" end="93"/>
                                            </p:txEl>
                                          </p:spTgt>
                                        </p:tgtEl>
                                        <p:attrNameLst>
                                          <p:attrName>style.visibility</p:attrName>
                                        </p:attrNameLst>
                                      </p:cBhvr>
                                      <p:to>
                                        <p:strVal val="visible"/>
                                      </p:to>
                                    </p:set>
                                    <p:anim calcmode="lin" valueType="num">
                                      <p:cBhvr additive="base">
                                        <p:cTn id="22" dur="500" fill="hold"/>
                                        <p:tgtEl>
                                          <p:spTgt spid="12290">
                                            <p:txEl>
                                              <p:charRg st="84" end="9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2290">
                                            <p:txEl>
                                              <p:charRg st="84" end="93"/>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2290">
                                            <p:txEl>
                                              <p:charRg st="93" end="132"/>
                                            </p:txEl>
                                          </p:spTgt>
                                        </p:tgtEl>
                                        <p:attrNameLst>
                                          <p:attrName>style.visibility</p:attrName>
                                        </p:attrNameLst>
                                      </p:cBhvr>
                                      <p:to>
                                        <p:strVal val="visible"/>
                                      </p:to>
                                    </p:set>
                                    <p:anim calcmode="lin" valueType="num">
                                      <p:cBhvr additive="base">
                                        <p:cTn id="28" dur="500" fill="hold"/>
                                        <p:tgtEl>
                                          <p:spTgt spid="12290">
                                            <p:txEl>
                                              <p:charRg st="93" end="13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2290">
                                            <p:txEl>
                                              <p:charRg st="93" end="132"/>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2290">
                                            <p:txEl>
                                              <p:charRg st="132" end="183"/>
                                            </p:txEl>
                                          </p:spTgt>
                                        </p:tgtEl>
                                        <p:attrNameLst>
                                          <p:attrName>style.visibility</p:attrName>
                                        </p:attrNameLst>
                                      </p:cBhvr>
                                      <p:to>
                                        <p:strVal val="visible"/>
                                      </p:to>
                                    </p:set>
                                    <p:anim calcmode="lin" valueType="num">
                                      <p:cBhvr additive="base">
                                        <p:cTn id="32" dur="500" fill="hold"/>
                                        <p:tgtEl>
                                          <p:spTgt spid="12290">
                                            <p:txEl>
                                              <p:charRg st="132" end="18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2290">
                                            <p:txEl>
                                              <p:charRg st="132" end="18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2290">
                                            <p:txEl>
                                              <p:charRg st="184" end="189"/>
                                            </p:txEl>
                                          </p:spTgt>
                                        </p:tgtEl>
                                        <p:attrNameLst>
                                          <p:attrName>style.visibility</p:attrName>
                                        </p:attrNameLst>
                                      </p:cBhvr>
                                      <p:to>
                                        <p:strVal val="visible"/>
                                      </p:to>
                                    </p:set>
                                    <p:anim calcmode="lin" valueType="num">
                                      <p:cBhvr additive="base">
                                        <p:cTn id="38" dur="500" fill="hold"/>
                                        <p:tgtEl>
                                          <p:spTgt spid="12290">
                                            <p:txEl>
                                              <p:charRg st="184" end="189"/>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2290">
                                            <p:txEl>
                                              <p:charRg st="184" end="189"/>
                                            </p:txEl>
                                          </p:spTgt>
                                        </p:tgtEl>
                                        <p:attrNameLst>
                                          <p:attrName>ppt_y</p:attrName>
                                        </p:attrNameLst>
                                      </p:cBhvr>
                                      <p:tavLst>
                                        <p:tav tm="0">
                                          <p:val>
                                            <p:strVal val="1+#ppt_h/2"/>
                                          </p:val>
                                        </p:tav>
                                        <p:tav tm="100000">
                                          <p:val>
                                            <p:strVal val="#ppt_y"/>
                                          </p:val>
                                        </p:tav>
                                      </p:tavLst>
                                    </p:anim>
                                  </p:childTnLst>
                                </p:cTn>
                              </p:par>
                              <p:par>
                                <p:cTn id="40" presetID="2" presetClass="entr" presetSubtype="4" fill="hold" nodeType="withEffect">
                                  <p:stCondLst>
                                    <p:cond delay="0"/>
                                  </p:stCondLst>
                                  <p:childTnLst>
                                    <p:set>
                                      <p:cBhvr>
                                        <p:cTn id="41" dur="1" fill="hold">
                                          <p:stCondLst>
                                            <p:cond delay="0"/>
                                          </p:stCondLst>
                                        </p:cTn>
                                        <p:tgtEl>
                                          <p:spTgt spid="12290">
                                            <p:txEl>
                                              <p:charRg st="189" end="237"/>
                                            </p:txEl>
                                          </p:spTgt>
                                        </p:tgtEl>
                                        <p:attrNameLst>
                                          <p:attrName>style.visibility</p:attrName>
                                        </p:attrNameLst>
                                      </p:cBhvr>
                                      <p:to>
                                        <p:strVal val="visible"/>
                                      </p:to>
                                    </p:set>
                                    <p:anim calcmode="lin" valueType="num">
                                      <p:cBhvr additive="base">
                                        <p:cTn id="42" dur="500" fill="hold"/>
                                        <p:tgtEl>
                                          <p:spTgt spid="12290">
                                            <p:txEl>
                                              <p:charRg st="189" end="237"/>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2290">
                                            <p:txEl>
                                              <p:charRg st="189" end="23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539750" y="260350"/>
            <a:ext cx="8280400" cy="5448300"/>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II. </a:t>
            </a:r>
            <a:r>
              <a:rPr lang="zh-CN" altLang="en-US" sz="3600" b="1" dirty="0">
                <a:latin typeface="Times New Roman" panose="02020603050405020304" pitchFamily="18" charset="0"/>
                <a:ea typeface="宋体" panose="02010600030101010101" pitchFamily="2" charset="-122"/>
              </a:rPr>
              <a:t>对压力的心理及心理反应</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Times New Roman" panose="02020603050405020304" pitchFamily="18" charset="0"/>
              </a:rPr>
              <a:t>2.1.2 </a:t>
            </a:r>
            <a:r>
              <a:rPr lang="zh-CN" altLang="en-US" sz="3200" dirty="0">
                <a:latin typeface="Times New Roman" panose="02020603050405020304" pitchFamily="18" charset="0"/>
                <a:ea typeface="宋体" panose="02010600030101010101" pitchFamily="2" charset="-122"/>
              </a:rPr>
              <a:t>愤怒和攻击</a:t>
            </a:r>
            <a:endParaRPr lang="en-US" altLang="zh-CN" sz="32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有一种挫折</a:t>
            </a:r>
            <a:r>
              <a:rPr lang="en-US" altLang="zh-CN" sz="2400" dirty="0">
                <a:latin typeface="Times New Roman" panose="02020603050405020304" pitchFamily="18" charset="0"/>
                <a:ea typeface="宋体" panose="02010600030101010101" pitchFamily="2" charset="-122"/>
              </a:rPr>
              <a:t>-- </a:t>
            </a:r>
            <a:r>
              <a:rPr lang="zh-CN" altLang="en-US" sz="2400" dirty="0">
                <a:latin typeface="Times New Roman" panose="02020603050405020304" pitchFamily="18" charset="0"/>
                <a:ea typeface="宋体" panose="02010600030101010101" pitchFamily="2" charset="-122"/>
              </a:rPr>
              <a:t>攻击假设：认为任何时候当达到某个目标的努力受阻，一种攻击性的驱力就会引发，激发其破坏或伤害引起他挫折的物体或人。</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儿童在经历挫折时，会产生愤怒并表现出攻击性行为。</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成人的攻击性更多表现为言语层面，而非身体层面。</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愤怒或攻击性的转移（</a:t>
            </a:r>
            <a:r>
              <a:rPr lang="en-US" altLang="zh-CN" sz="2400" dirty="0">
                <a:latin typeface="Times New Roman" panose="02020603050405020304" pitchFamily="18" charset="0"/>
                <a:ea typeface="宋体" panose="02010600030101010101" pitchFamily="2" charset="-122"/>
              </a:rPr>
              <a:t>displacement</a:t>
            </a:r>
            <a:r>
              <a:rPr lang="zh-CN" altLang="en-US" sz="2400" dirty="0">
                <a:latin typeface="Times New Roman" panose="02020603050405020304" pitchFamily="18" charset="0"/>
                <a:ea typeface="宋体" panose="02010600030101010101" pitchFamily="2" charset="-122"/>
              </a:rPr>
              <a:t>）</a:t>
            </a:r>
            <a:endParaRPr lang="en-US" altLang="zh-CN" sz="28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16"/>
                                            </p:txEl>
                                          </p:spTgt>
                                        </p:tgtEl>
                                        <p:attrNameLst>
                                          <p:attrName>style.visibility</p:attrName>
                                        </p:attrNameLst>
                                      </p:cBhvr>
                                      <p:to>
                                        <p:strVal val="visible"/>
                                      </p:to>
                                    </p:set>
                                    <p:anim calcmode="lin" valueType="num">
                                      <p:cBhvr additive="base">
                                        <p:cTn id="7" dur="500" fill="hold"/>
                                        <p:tgtEl>
                                          <p:spTgt spid="12290">
                                            <p:txEl>
                                              <p:charRg st="0" end="1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1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290">
                                            <p:txEl>
                                              <p:charRg st="17" end="29"/>
                                            </p:txEl>
                                          </p:spTgt>
                                        </p:tgtEl>
                                        <p:attrNameLst>
                                          <p:attrName>style.visibility</p:attrName>
                                        </p:attrNameLst>
                                      </p:cBhvr>
                                      <p:to>
                                        <p:strVal val="visible"/>
                                      </p:to>
                                    </p:set>
                                    <p:anim calcmode="lin" valueType="num">
                                      <p:cBhvr additive="base">
                                        <p:cTn id="11" dur="500" fill="hold"/>
                                        <p:tgtEl>
                                          <p:spTgt spid="12290">
                                            <p:txEl>
                                              <p:charRg st="17" end="29"/>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charRg st="17" end="29"/>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290">
                                            <p:txEl>
                                              <p:charRg st="30" end="95"/>
                                            </p:txEl>
                                          </p:spTgt>
                                        </p:tgtEl>
                                        <p:attrNameLst>
                                          <p:attrName>style.visibility</p:attrName>
                                        </p:attrNameLst>
                                      </p:cBhvr>
                                      <p:to>
                                        <p:strVal val="visible"/>
                                      </p:to>
                                    </p:set>
                                    <p:anim calcmode="lin" valueType="num">
                                      <p:cBhvr additive="base">
                                        <p:cTn id="17" dur="500" fill="hold"/>
                                        <p:tgtEl>
                                          <p:spTgt spid="12290">
                                            <p:txEl>
                                              <p:charRg st="30" end="9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90">
                                            <p:txEl>
                                              <p:charRg st="30" end="95"/>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290">
                                            <p:txEl>
                                              <p:charRg st="96" end="121"/>
                                            </p:txEl>
                                          </p:spTgt>
                                        </p:tgtEl>
                                        <p:attrNameLst>
                                          <p:attrName>style.visibility</p:attrName>
                                        </p:attrNameLst>
                                      </p:cBhvr>
                                      <p:to>
                                        <p:strVal val="visible"/>
                                      </p:to>
                                    </p:set>
                                    <p:anim calcmode="lin" valueType="num">
                                      <p:cBhvr additive="base">
                                        <p:cTn id="23" dur="500" fill="hold"/>
                                        <p:tgtEl>
                                          <p:spTgt spid="12290">
                                            <p:txEl>
                                              <p:charRg st="96" end="12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290">
                                            <p:txEl>
                                              <p:charRg st="96" end="121"/>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2290">
                                            <p:txEl>
                                              <p:charRg st="122" end="146"/>
                                            </p:txEl>
                                          </p:spTgt>
                                        </p:tgtEl>
                                        <p:attrNameLst>
                                          <p:attrName>style.visibility</p:attrName>
                                        </p:attrNameLst>
                                      </p:cBhvr>
                                      <p:to>
                                        <p:strVal val="visible"/>
                                      </p:to>
                                    </p:set>
                                    <p:anim calcmode="lin" valueType="num">
                                      <p:cBhvr additive="base">
                                        <p:cTn id="27" dur="500" fill="hold"/>
                                        <p:tgtEl>
                                          <p:spTgt spid="12290">
                                            <p:txEl>
                                              <p:charRg st="122" end="14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290">
                                            <p:txEl>
                                              <p:charRg st="122" end="146"/>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2290">
                                            <p:txEl>
                                              <p:charRg st="147" end="171"/>
                                            </p:txEl>
                                          </p:spTgt>
                                        </p:tgtEl>
                                        <p:attrNameLst>
                                          <p:attrName>style.visibility</p:attrName>
                                        </p:attrNameLst>
                                      </p:cBhvr>
                                      <p:to>
                                        <p:strVal val="visible"/>
                                      </p:to>
                                    </p:set>
                                    <p:anim calcmode="lin" valueType="num">
                                      <p:cBhvr additive="base">
                                        <p:cTn id="33" dur="500" fill="hold"/>
                                        <p:tgtEl>
                                          <p:spTgt spid="12290">
                                            <p:txEl>
                                              <p:charRg st="147" end="171"/>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290">
                                            <p:txEl>
                                              <p:charRg st="147" end="17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539750" y="260350"/>
            <a:ext cx="8280400" cy="5448300"/>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II. </a:t>
            </a:r>
            <a:r>
              <a:rPr lang="zh-CN" altLang="en-US" sz="3600" b="1" dirty="0">
                <a:latin typeface="Times New Roman" panose="02020603050405020304" pitchFamily="18" charset="0"/>
                <a:ea typeface="宋体" panose="02010600030101010101" pitchFamily="2" charset="-122"/>
              </a:rPr>
              <a:t>对压力的心理及生理反应</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Times New Roman" panose="02020603050405020304" pitchFamily="18" charset="0"/>
              </a:rPr>
              <a:t>2.1.3 </a:t>
            </a:r>
            <a:r>
              <a:rPr lang="zh-CN" altLang="en-US" sz="3200" dirty="0">
                <a:latin typeface="Times New Roman" panose="02020603050405020304" pitchFamily="18" charset="0"/>
                <a:ea typeface="宋体" panose="02010600030101010101" pitchFamily="2" charset="-122"/>
              </a:rPr>
              <a:t>冷漠和沮丧</a:t>
            </a:r>
            <a:r>
              <a:rPr lang="en-US" altLang="zh-CN" sz="3200" dirty="0">
                <a:latin typeface="Times New Roman" panose="02020603050405020304" pitchFamily="18" charset="0"/>
                <a:ea typeface="宋体" panose="02010600030101010101" pitchFamily="2" charset="-122"/>
              </a:rPr>
              <a:t>/</a:t>
            </a:r>
            <a:r>
              <a:rPr lang="zh-CN" altLang="en-US" sz="3200" dirty="0">
                <a:latin typeface="Times New Roman" panose="02020603050405020304" pitchFamily="18" charset="0"/>
                <a:ea typeface="宋体" panose="02010600030101010101" pitchFamily="2" charset="-122"/>
              </a:rPr>
              <a:t>抑郁</a:t>
            </a:r>
            <a:endParaRPr lang="en-US" altLang="zh-CN" sz="32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退缩和冷漠也是挫折后常见的反应。如果压力情境持续，且个体无法应对，那么冷漠就会进一步转变为抑郁。</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习得性无助（</a:t>
            </a:r>
            <a:r>
              <a:rPr lang="en-US" altLang="zh-CN" sz="2400" dirty="0">
                <a:latin typeface="Times New Roman" panose="02020603050405020304" pitchFamily="18" charset="0"/>
                <a:ea typeface="宋体" panose="02010600030101010101" pitchFamily="2" charset="-122"/>
              </a:rPr>
              <a:t>Seligman, 1975</a:t>
            </a:r>
            <a:r>
              <a:rPr lang="zh-CN" altLang="en-US" sz="2400" dirty="0">
                <a:latin typeface="Times New Roman" panose="02020603050405020304" pitchFamily="18" charset="0"/>
                <a:ea typeface="宋体" panose="02010600030101010101" pitchFamily="2" charset="-122"/>
              </a:rPr>
              <a:t>）</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习得性无助理论解释了不可控的负性事件的经历如何导致冷漠和抑郁的产生。</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动物与人的习得性无助的表现</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关于狗的电击实验（</a:t>
            </a:r>
            <a:r>
              <a:rPr lang="en-US" altLang="zh-CN" sz="2400" dirty="0">
                <a:latin typeface="Times New Roman" panose="02020603050405020304" pitchFamily="18" charset="0"/>
                <a:ea typeface="宋体" panose="02010600030101010101" pitchFamily="2" charset="-122"/>
              </a:rPr>
              <a:t>Overmeier &amp; Seligman, 1967</a:t>
            </a:r>
            <a:r>
              <a:rPr lang="zh-CN" altLang="en-US" sz="2400" dirty="0">
                <a:latin typeface="Times New Roman" panose="02020603050405020304" pitchFamily="18" charset="0"/>
                <a:ea typeface="宋体" panose="02010600030101010101" pitchFamily="2" charset="-122"/>
              </a:rPr>
              <a:t>）</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纳粹集中营的囚犯、家庭暴力女性受害者</a:t>
            </a:r>
            <a:endParaRPr lang="en-US" altLang="zh-CN"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16"/>
                                            </p:txEl>
                                          </p:spTgt>
                                        </p:tgtEl>
                                        <p:attrNameLst>
                                          <p:attrName>style.visibility</p:attrName>
                                        </p:attrNameLst>
                                      </p:cBhvr>
                                      <p:to>
                                        <p:strVal val="visible"/>
                                      </p:to>
                                    </p:set>
                                    <p:anim calcmode="lin" valueType="num">
                                      <p:cBhvr additive="base">
                                        <p:cTn id="7" dur="500" fill="hold"/>
                                        <p:tgtEl>
                                          <p:spTgt spid="12290">
                                            <p:txEl>
                                              <p:charRg st="0" end="1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1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290">
                                            <p:txEl>
                                              <p:charRg st="17" end="32"/>
                                            </p:txEl>
                                          </p:spTgt>
                                        </p:tgtEl>
                                        <p:attrNameLst>
                                          <p:attrName>style.visibility</p:attrName>
                                        </p:attrNameLst>
                                      </p:cBhvr>
                                      <p:to>
                                        <p:strVal val="visible"/>
                                      </p:to>
                                    </p:set>
                                    <p:anim calcmode="lin" valueType="num">
                                      <p:cBhvr additive="base">
                                        <p:cTn id="11" dur="500" fill="hold"/>
                                        <p:tgtEl>
                                          <p:spTgt spid="12290">
                                            <p:txEl>
                                              <p:charRg st="17" end="3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charRg st="17" end="3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290">
                                            <p:txEl>
                                              <p:charRg st="33" end="82"/>
                                            </p:txEl>
                                          </p:spTgt>
                                        </p:tgtEl>
                                        <p:attrNameLst>
                                          <p:attrName>style.visibility</p:attrName>
                                        </p:attrNameLst>
                                      </p:cBhvr>
                                      <p:to>
                                        <p:strVal val="visible"/>
                                      </p:to>
                                    </p:set>
                                    <p:anim calcmode="lin" valueType="num">
                                      <p:cBhvr additive="base">
                                        <p:cTn id="17" dur="500" fill="hold"/>
                                        <p:tgtEl>
                                          <p:spTgt spid="12290">
                                            <p:txEl>
                                              <p:charRg st="33" end="8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90">
                                            <p:txEl>
                                              <p:charRg st="33" end="8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290">
                                            <p:txEl>
                                              <p:charRg st="83" end="140"/>
                                            </p:txEl>
                                          </p:spTgt>
                                        </p:tgtEl>
                                        <p:attrNameLst>
                                          <p:attrName>style.visibility</p:attrName>
                                        </p:attrNameLst>
                                      </p:cBhvr>
                                      <p:to>
                                        <p:strVal val="visible"/>
                                      </p:to>
                                    </p:set>
                                    <p:anim calcmode="lin" valueType="num">
                                      <p:cBhvr additive="base">
                                        <p:cTn id="23" dur="500" fill="hold"/>
                                        <p:tgtEl>
                                          <p:spTgt spid="12290">
                                            <p:txEl>
                                              <p:charRg st="83" end="14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290">
                                            <p:txEl>
                                              <p:charRg st="83" end="14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2290">
                                            <p:txEl>
                                              <p:charRg st="141" end="155"/>
                                            </p:txEl>
                                          </p:spTgt>
                                        </p:tgtEl>
                                        <p:attrNameLst>
                                          <p:attrName>style.visibility</p:attrName>
                                        </p:attrNameLst>
                                      </p:cBhvr>
                                      <p:to>
                                        <p:strVal val="visible"/>
                                      </p:to>
                                    </p:set>
                                    <p:anim calcmode="lin" valueType="num">
                                      <p:cBhvr additive="base">
                                        <p:cTn id="29" dur="500" fill="hold"/>
                                        <p:tgtEl>
                                          <p:spTgt spid="12290">
                                            <p:txEl>
                                              <p:charRg st="141" end="15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290">
                                            <p:txEl>
                                              <p:charRg st="141" end="15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2290">
                                            <p:txEl>
                                              <p:charRg st="155" end="192"/>
                                            </p:txEl>
                                          </p:spTgt>
                                        </p:tgtEl>
                                        <p:attrNameLst>
                                          <p:attrName>style.visibility</p:attrName>
                                        </p:attrNameLst>
                                      </p:cBhvr>
                                      <p:to>
                                        <p:strVal val="visible"/>
                                      </p:to>
                                    </p:set>
                                    <p:anim calcmode="lin" valueType="num">
                                      <p:cBhvr additive="base">
                                        <p:cTn id="33" dur="500" fill="hold"/>
                                        <p:tgtEl>
                                          <p:spTgt spid="12290">
                                            <p:txEl>
                                              <p:charRg st="155" end="19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290">
                                            <p:txEl>
                                              <p:charRg st="155" end="192"/>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290">
                                            <p:txEl>
                                              <p:charRg st="192" end="211"/>
                                            </p:txEl>
                                          </p:spTgt>
                                        </p:tgtEl>
                                        <p:attrNameLst>
                                          <p:attrName>style.visibility</p:attrName>
                                        </p:attrNameLst>
                                      </p:cBhvr>
                                      <p:to>
                                        <p:strVal val="visible"/>
                                      </p:to>
                                    </p:set>
                                    <p:anim calcmode="lin" valueType="num">
                                      <p:cBhvr additive="base">
                                        <p:cTn id="37" dur="500" fill="hold"/>
                                        <p:tgtEl>
                                          <p:spTgt spid="12290">
                                            <p:txEl>
                                              <p:charRg st="192" end="21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290">
                                            <p:txEl>
                                              <p:charRg st="192" end="2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539750" y="260350"/>
            <a:ext cx="8280400" cy="6002338"/>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II. </a:t>
            </a:r>
            <a:r>
              <a:rPr lang="zh-CN" altLang="en-US" sz="3600" b="1" dirty="0">
                <a:latin typeface="Times New Roman" panose="02020603050405020304" pitchFamily="18" charset="0"/>
                <a:ea typeface="宋体" panose="02010600030101010101" pitchFamily="2" charset="-122"/>
              </a:rPr>
              <a:t>对压力的心理及生理反应</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Times New Roman" panose="02020603050405020304" pitchFamily="18" charset="0"/>
              </a:rPr>
              <a:t>2.1.4 </a:t>
            </a:r>
            <a:r>
              <a:rPr lang="zh-CN" altLang="en-US" sz="3200" dirty="0">
                <a:latin typeface="Times New Roman" panose="02020603050405020304" pitchFamily="18" charset="0"/>
                <a:ea typeface="宋体" panose="02010600030101010101" pitchFamily="2" charset="-122"/>
              </a:rPr>
              <a:t>认知阻滞</a:t>
            </a:r>
            <a:endParaRPr lang="en-US" altLang="zh-CN" sz="32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除了情绪反应，人们也会在面对压力源时表现出很多的认知阻滞，诸如无法集中注意力，无法有逻辑性地组织思想，很容易分心，完成任务的表现下降等。</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认知阻滞的两个来源</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高水平的情绪唤起（焦虑、愤怒、沮丧）会干扰信息加工。</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面对压力源时头脑中一些想法令我们分心受干扰。</a:t>
            </a:r>
            <a:endParaRPr lang="en-US" altLang="zh-CN" sz="2400" dirty="0">
              <a:latin typeface="Times New Roman" panose="02020603050405020304" pitchFamily="18" charset="0"/>
              <a:ea typeface="宋体" panose="02010600030101010101" pitchFamily="2" charset="-122"/>
            </a:endParaRPr>
          </a:p>
          <a:p>
            <a:pPr lvl="0"/>
            <a:r>
              <a:rPr lang="zh-CN" altLang="en-US" sz="2000" dirty="0">
                <a:latin typeface="Times New Roman" panose="02020603050405020304" pitchFamily="18" charset="0"/>
                <a:ea typeface="宋体" panose="02010600030101010101" pitchFamily="2" charset="-122"/>
              </a:rPr>
              <a:t>譬如，考试焦虑的学生就会担心考试失败，担心他们准备不充分，表现不妥，担心可能出现的后果，这些负面的想法会干扰他们，使其无法跟随教师的指导，忽略或者错误地解释信息。</a:t>
            </a:r>
            <a:endParaRPr lang="en-US" altLang="zh-CN"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16"/>
                                            </p:txEl>
                                          </p:spTgt>
                                        </p:tgtEl>
                                        <p:attrNameLst>
                                          <p:attrName>style.visibility</p:attrName>
                                        </p:attrNameLst>
                                      </p:cBhvr>
                                      <p:to>
                                        <p:strVal val="visible"/>
                                      </p:to>
                                    </p:set>
                                    <p:anim calcmode="lin" valueType="num">
                                      <p:cBhvr additive="base">
                                        <p:cTn id="7" dur="500" fill="hold"/>
                                        <p:tgtEl>
                                          <p:spTgt spid="12290">
                                            <p:txEl>
                                              <p:charRg st="0" end="1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1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290">
                                            <p:txEl>
                                              <p:charRg st="17" end="28"/>
                                            </p:txEl>
                                          </p:spTgt>
                                        </p:tgtEl>
                                        <p:attrNameLst>
                                          <p:attrName>style.visibility</p:attrName>
                                        </p:attrNameLst>
                                      </p:cBhvr>
                                      <p:to>
                                        <p:strVal val="visible"/>
                                      </p:to>
                                    </p:set>
                                    <p:anim calcmode="lin" valueType="num">
                                      <p:cBhvr additive="base">
                                        <p:cTn id="11" dur="500" fill="hold"/>
                                        <p:tgtEl>
                                          <p:spTgt spid="12290">
                                            <p:txEl>
                                              <p:charRg st="17" end="28"/>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charRg st="17" end="28"/>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2290">
                                            <p:txEl>
                                              <p:charRg st="29" end="98"/>
                                            </p:txEl>
                                          </p:spTgt>
                                        </p:tgtEl>
                                        <p:attrNameLst>
                                          <p:attrName>style.visibility</p:attrName>
                                        </p:attrNameLst>
                                      </p:cBhvr>
                                      <p:to>
                                        <p:strVal val="visible"/>
                                      </p:to>
                                    </p:set>
                                    <p:anim calcmode="lin" valueType="num">
                                      <p:cBhvr additive="base">
                                        <p:cTn id="15" dur="500" fill="hold"/>
                                        <p:tgtEl>
                                          <p:spTgt spid="12290">
                                            <p:txEl>
                                              <p:charRg st="29" end="98"/>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290">
                                            <p:txEl>
                                              <p:charRg st="29" end="98"/>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290">
                                            <p:txEl>
                                              <p:charRg st="99" end="109"/>
                                            </p:txEl>
                                          </p:spTgt>
                                        </p:tgtEl>
                                        <p:attrNameLst>
                                          <p:attrName>style.visibility</p:attrName>
                                        </p:attrNameLst>
                                      </p:cBhvr>
                                      <p:to>
                                        <p:strVal val="visible"/>
                                      </p:to>
                                    </p:set>
                                    <p:anim calcmode="lin" valueType="num">
                                      <p:cBhvr additive="base">
                                        <p:cTn id="21" dur="500" fill="hold"/>
                                        <p:tgtEl>
                                          <p:spTgt spid="12290">
                                            <p:txEl>
                                              <p:charRg st="99" end="109"/>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290">
                                            <p:txEl>
                                              <p:charRg st="99" end="109"/>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290">
                                            <p:txEl>
                                              <p:charRg st="109" end="136"/>
                                            </p:txEl>
                                          </p:spTgt>
                                        </p:tgtEl>
                                        <p:attrNameLst>
                                          <p:attrName>style.visibility</p:attrName>
                                        </p:attrNameLst>
                                      </p:cBhvr>
                                      <p:to>
                                        <p:strVal val="visible"/>
                                      </p:to>
                                    </p:set>
                                    <p:anim calcmode="lin" valueType="num">
                                      <p:cBhvr additive="base">
                                        <p:cTn id="25" dur="500" fill="hold"/>
                                        <p:tgtEl>
                                          <p:spTgt spid="12290">
                                            <p:txEl>
                                              <p:charRg st="109" end="13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0">
                                            <p:txEl>
                                              <p:charRg st="109" end="13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2290">
                                            <p:txEl>
                                              <p:charRg st="137" end="160"/>
                                            </p:txEl>
                                          </p:spTgt>
                                        </p:tgtEl>
                                        <p:attrNameLst>
                                          <p:attrName>style.visibility</p:attrName>
                                        </p:attrNameLst>
                                      </p:cBhvr>
                                      <p:to>
                                        <p:strVal val="visible"/>
                                      </p:to>
                                    </p:set>
                                    <p:anim calcmode="lin" valueType="num">
                                      <p:cBhvr additive="base">
                                        <p:cTn id="31" dur="500" fill="hold"/>
                                        <p:tgtEl>
                                          <p:spTgt spid="12290">
                                            <p:txEl>
                                              <p:charRg st="137" end="16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90">
                                            <p:txEl>
                                              <p:charRg st="137" end="160"/>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290">
                                            <p:txEl>
                                              <p:charRg st="160" end="242"/>
                                            </p:txEl>
                                          </p:spTgt>
                                        </p:tgtEl>
                                        <p:attrNameLst>
                                          <p:attrName>style.visibility</p:attrName>
                                        </p:attrNameLst>
                                      </p:cBhvr>
                                      <p:to>
                                        <p:strVal val="visible"/>
                                      </p:to>
                                    </p:set>
                                    <p:anim calcmode="lin" valueType="num">
                                      <p:cBhvr additive="base">
                                        <p:cTn id="35" dur="500" fill="hold"/>
                                        <p:tgtEl>
                                          <p:spTgt spid="12290">
                                            <p:txEl>
                                              <p:charRg st="160" end="242"/>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290">
                                            <p:txEl>
                                              <p:charRg st="160" end="24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250825" y="260350"/>
            <a:ext cx="8713788" cy="5940425"/>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2.2 </a:t>
            </a:r>
            <a:r>
              <a:rPr lang="zh-CN" altLang="en-US" sz="3600" b="1" dirty="0">
                <a:latin typeface="Times New Roman" panose="02020603050405020304" pitchFamily="18" charset="0"/>
                <a:ea typeface="宋体" panose="02010600030101010101" pitchFamily="2" charset="-122"/>
              </a:rPr>
              <a:t>对压力的生理反应</a:t>
            </a:r>
            <a:endParaRPr lang="en-US" altLang="zh-CN" sz="3200" dirty="0">
              <a:latin typeface="Times New Roman" panose="02020603050405020304" pitchFamily="18" charset="0"/>
              <a:ea typeface="宋体" panose="02010600030101010101" pitchFamily="2" charset="-122"/>
            </a:endParaRPr>
          </a:p>
          <a:p>
            <a:pPr lvl="0"/>
            <a:r>
              <a:rPr lang="en-US" altLang="zh-CN" sz="3200" dirty="0">
                <a:latin typeface="Times New Roman" panose="02020603050405020304" pitchFamily="18" charset="0"/>
                <a:ea typeface="宋体" panose="02010600030101010101" pitchFamily="2" charset="-122"/>
              </a:rPr>
              <a:t>2.2.1 </a:t>
            </a:r>
            <a:r>
              <a:rPr lang="zh-CN" altLang="en-US" sz="3200" dirty="0">
                <a:latin typeface="Times New Roman" panose="02020603050405020304" pitchFamily="18" charset="0"/>
                <a:ea typeface="宋体" panose="02010600030101010101" pitchFamily="2" charset="-122"/>
              </a:rPr>
              <a:t>战斗或逃离反应 </a:t>
            </a:r>
            <a:r>
              <a:rPr lang="en-US" altLang="zh-CN" sz="3200" dirty="0">
                <a:latin typeface="Times New Roman" panose="02020603050405020304" pitchFamily="18" charset="0"/>
                <a:ea typeface="宋体" panose="02010600030101010101" pitchFamily="2" charset="-122"/>
              </a:rPr>
              <a:t>(the fight-or-flight response)</a:t>
            </a:r>
            <a:endParaRPr lang="en-US" altLang="zh-CN" sz="3200" dirty="0">
              <a:latin typeface="Times New Roman" panose="02020603050405020304" pitchFamily="18" charset="0"/>
              <a:ea typeface="Times New Roman" panose="02020603050405020304" pitchFamily="18" charset="0"/>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新陈代谢率加快</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心跳加快</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瞳孔扩张</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血压升高</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呼吸急促</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肌肉紧张</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肝脏释放额外的糖分</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释放内啡肽和促肾上腺皮质激素（</a:t>
            </a:r>
            <a:r>
              <a:rPr lang="en-US" altLang="zh-CN" sz="2400" dirty="0">
                <a:latin typeface="Times New Roman" panose="02020603050405020304" pitchFamily="18" charset="0"/>
                <a:ea typeface="宋体" panose="02010600030101010101" pitchFamily="2" charset="-122"/>
              </a:rPr>
              <a:t>ACTH</a:t>
            </a:r>
            <a:r>
              <a:rPr lang="zh-CN" altLang="en-US" sz="2400" dirty="0">
                <a:latin typeface="Times New Roman" panose="02020603050405020304" pitchFamily="18" charset="0"/>
                <a:ea typeface="宋体" panose="02010600030101010101" pitchFamily="2" charset="-122"/>
              </a:rPr>
              <a:t>）</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身体采用战斗或逃离的方式对压力做出反应。</a:t>
            </a:r>
            <a:r>
              <a:rPr lang="zh-CN" altLang="en-US" sz="2400" b="1" dirty="0">
                <a:latin typeface="Times New Roman" panose="02020603050405020304" pitchFamily="18" charset="0"/>
                <a:ea typeface="宋体" panose="02010600030101010101" pitchFamily="2" charset="-122"/>
              </a:rPr>
              <a:t>交感神经系统</a:t>
            </a:r>
            <a:r>
              <a:rPr lang="zh-CN" altLang="en-US" sz="2400" dirty="0">
                <a:latin typeface="Times New Roman" panose="02020603050405020304" pitchFamily="18" charset="0"/>
                <a:ea typeface="宋体" panose="02010600030101010101" pitchFamily="2" charset="-122"/>
              </a:rPr>
              <a:t>引起心跳加快，促使血压升高，使瞳孔扩张，并且从肝脏中释放额外的糖分，肾上腺皮质系统引发促肾上腺皮质激素的释放，这可以刺激大脑中皮质醇 </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在压力下产生，与心脏病有关</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的释放。</a:t>
            </a:r>
            <a:endParaRPr lang="en-US" altLang="zh-CN"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13"/>
                                            </p:txEl>
                                          </p:spTgt>
                                        </p:tgtEl>
                                        <p:attrNameLst>
                                          <p:attrName>style.visibility</p:attrName>
                                        </p:attrNameLst>
                                      </p:cBhvr>
                                      <p:to>
                                        <p:strVal val="visible"/>
                                      </p:to>
                                    </p:set>
                                    <p:anim calcmode="lin" valueType="num">
                                      <p:cBhvr additive="base">
                                        <p:cTn id="7" dur="500" fill="hold"/>
                                        <p:tgtEl>
                                          <p:spTgt spid="12290">
                                            <p:txEl>
                                              <p:charRg st="0" end="1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1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90">
                                            <p:txEl>
                                              <p:charRg st="13" end="58"/>
                                            </p:txEl>
                                          </p:spTgt>
                                        </p:tgtEl>
                                        <p:attrNameLst>
                                          <p:attrName>style.visibility</p:attrName>
                                        </p:attrNameLst>
                                      </p:cBhvr>
                                      <p:to>
                                        <p:strVal val="visible"/>
                                      </p:to>
                                    </p:set>
                                    <p:anim calcmode="lin" valueType="num">
                                      <p:cBhvr additive="base">
                                        <p:cTn id="13" dur="500" fill="hold"/>
                                        <p:tgtEl>
                                          <p:spTgt spid="12290">
                                            <p:txEl>
                                              <p:charRg st="13" end="58"/>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0">
                                            <p:txEl>
                                              <p:charRg st="13" end="58"/>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290">
                                            <p:txEl>
                                              <p:charRg st="58" end="66"/>
                                            </p:txEl>
                                          </p:spTgt>
                                        </p:tgtEl>
                                        <p:attrNameLst>
                                          <p:attrName>style.visibility</p:attrName>
                                        </p:attrNameLst>
                                      </p:cBhvr>
                                      <p:to>
                                        <p:strVal val="visible"/>
                                      </p:to>
                                    </p:set>
                                    <p:anim calcmode="lin" valueType="num">
                                      <p:cBhvr additive="base">
                                        <p:cTn id="17" dur="500" fill="hold"/>
                                        <p:tgtEl>
                                          <p:spTgt spid="12290">
                                            <p:txEl>
                                              <p:charRg st="58" end="6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90">
                                            <p:txEl>
                                              <p:charRg st="58" end="66"/>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290">
                                            <p:txEl>
                                              <p:charRg st="66" end="71"/>
                                            </p:txEl>
                                          </p:spTgt>
                                        </p:tgtEl>
                                        <p:attrNameLst>
                                          <p:attrName>style.visibility</p:attrName>
                                        </p:attrNameLst>
                                      </p:cBhvr>
                                      <p:to>
                                        <p:strVal val="visible"/>
                                      </p:to>
                                    </p:set>
                                    <p:anim calcmode="lin" valueType="num">
                                      <p:cBhvr additive="base">
                                        <p:cTn id="21" dur="500" fill="hold"/>
                                        <p:tgtEl>
                                          <p:spTgt spid="12290">
                                            <p:txEl>
                                              <p:charRg st="66" end="7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290">
                                            <p:txEl>
                                              <p:charRg st="66" end="71"/>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290">
                                            <p:txEl>
                                              <p:charRg st="71" end="76"/>
                                            </p:txEl>
                                          </p:spTgt>
                                        </p:tgtEl>
                                        <p:attrNameLst>
                                          <p:attrName>style.visibility</p:attrName>
                                        </p:attrNameLst>
                                      </p:cBhvr>
                                      <p:to>
                                        <p:strVal val="visible"/>
                                      </p:to>
                                    </p:set>
                                    <p:anim calcmode="lin" valueType="num">
                                      <p:cBhvr additive="base">
                                        <p:cTn id="25" dur="500" fill="hold"/>
                                        <p:tgtEl>
                                          <p:spTgt spid="12290">
                                            <p:txEl>
                                              <p:charRg st="71" end="7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0">
                                            <p:txEl>
                                              <p:charRg st="71" end="76"/>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290">
                                            <p:txEl>
                                              <p:charRg st="76" end="81"/>
                                            </p:txEl>
                                          </p:spTgt>
                                        </p:tgtEl>
                                        <p:attrNameLst>
                                          <p:attrName>style.visibility</p:attrName>
                                        </p:attrNameLst>
                                      </p:cBhvr>
                                      <p:to>
                                        <p:strVal val="visible"/>
                                      </p:to>
                                    </p:set>
                                    <p:anim calcmode="lin" valueType="num">
                                      <p:cBhvr additive="base">
                                        <p:cTn id="29" dur="500" fill="hold"/>
                                        <p:tgtEl>
                                          <p:spTgt spid="12290">
                                            <p:txEl>
                                              <p:charRg st="76" end="8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290">
                                            <p:txEl>
                                              <p:charRg st="76" end="81"/>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2290">
                                            <p:txEl>
                                              <p:charRg st="81" end="86"/>
                                            </p:txEl>
                                          </p:spTgt>
                                        </p:tgtEl>
                                        <p:attrNameLst>
                                          <p:attrName>style.visibility</p:attrName>
                                        </p:attrNameLst>
                                      </p:cBhvr>
                                      <p:to>
                                        <p:strVal val="visible"/>
                                      </p:to>
                                    </p:set>
                                    <p:anim calcmode="lin" valueType="num">
                                      <p:cBhvr additive="base">
                                        <p:cTn id="33" dur="500" fill="hold"/>
                                        <p:tgtEl>
                                          <p:spTgt spid="12290">
                                            <p:txEl>
                                              <p:charRg st="81" end="8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290">
                                            <p:txEl>
                                              <p:charRg st="81" end="8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290">
                                            <p:txEl>
                                              <p:charRg st="86" end="91"/>
                                            </p:txEl>
                                          </p:spTgt>
                                        </p:tgtEl>
                                        <p:attrNameLst>
                                          <p:attrName>style.visibility</p:attrName>
                                        </p:attrNameLst>
                                      </p:cBhvr>
                                      <p:to>
                                        <p:strVal val="visible"/>
                                      </p:to>
                                    </p:set>
                                    <p:anim calcmode="lin" valueType="num">
                                      <p:cBhvr additive="base">
                                        <p:cTn id="37" dur="500" fill="hold"/>
                                        <p:tgtEl>
                                          <p:spTgt spid="12290">
                                            <p:txEl>
                                              <p:charRg st="86" end="9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290">
                                            <p:txEl>
                                              <p:charRg st="86" end="91"/>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290">
                                            <p:txEl>
                                              <p:charRg st="91" end="101"/>
                                            </p:txEl>
                                          </p:spTgt>
                                        </p:tgtEl>
                                        <p:attrNameLst>
                                          <p:attrName>style.visibility</p:attrName>
                                        </p:attrNameLst>
                                      </p:cBhvr>
                                      <p:to>
                                        <p:strVal val="visible"/>
                                      </p:to>
                                    </p:set>
                                    <p:anim calcmode="lin" valueType="num">
                                      <p:cBhvr additive="base">
                                        <p:cTn id="41" dur="500" fill="hold"/>
                                        <p:tgtEl>
                                          <p:spTgt spid="12290">
                                            <p:txEl>
                                              <p:charRg st="91" end="10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2290">
                                            <p:txEl>
                                              <p:charRg st="91" end="101"/>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290">
                                            <p:txEl>
                                              <p:charRg st="101" end="122"/>
                                            </p:txEl>
                                          </p:spTgt>
                                        </p:tgtEl>
                                        <p:attrNameLst>
                                          <p:attrName>style.visibility</p:attrName>
                                        </p:attrNameLst>
                                      </p:cBhvr>
                                      <p:to>
                                        <p:strVal val="visible"/>
                                      </p:to>
                                    </p:set>
                                    <p:anim calcmode="lin" valueType="num">
                                      <p:cBhvr additive="base">
                                        <p:cTn id="45" dur="500" fill="hold"/>
                                        <p:tgtEl>
                                          <p:spTgt spid="12290">
                                            <p:txEl>
                                              <p:charRg st="101" end="122"/>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2290">
                                            <p:txEl>
                                              <p:charRg st="101" end="122"/>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12290">
                                            <p:txEl>
                                              <p:charRg st="123" end="236"/>
                                            </p:txEl>
                                          </p:spTgt>
                                        </p:tgtEl>
                                        <p:attrNameLst>
                                          <p:attrName>style.visibility</p:attrName>
                                        </p:attrNameLst>
                                      </p:cBhvr>
                                      <p:to>
                                        <p:strVal val="visible"/>
                                      </p:to>
                                    </p:set>
                                    <p:anim calcmode="lin" valueType="num">
                                      <p:cBhvr additive="base">
                                        <p:cTn id="51" dur="500" fill="hold"/>
                                        <p:tgtEl>
                                          <p:spTgt spid="12290">
                                            <p:txEl>
                                              <p:charRg st="123" end="236"/>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2290">
                                            <p:txEl>
                                              <p:charRg st="123" end="23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23850" y="260350"/>
            <a:ext cx="8496300" cy="5632450"/>
          </a:xfrm>
          <a:prstGeom prst="rect">
            <a:avLst/>
          </a:prstGeom>
          <a:noFill/>
          <a:ln w="9525">
            <a:noFill/>
          </a:ln>
        </p:spPr>
        <p:txBody>
          <a:bodyPr>
            <a:spAutoFit/>
          </a:bodyPr>
          <a:p>
            <a:pPr lvl="0"/>
            <a:r>
              <a:rPr lang="en-US" altLang="zh-CN" sz="3200" dirty="0">
                <a:latin typeface="Times New Roman" panose="02020603050405020304" pitchFamily="18" charset="0"/>
                <a:ea typeface="宋体" panose="02010600030101010101" pitchFamily="2" charset="-122"/>
              </a:rPr>
              <a:t>2.2.2 </a:t>
            </a:r>
            <a:r>
              <a:rPr lang="zh-CN" altLang="en-US" sz="3200" dirty="0">
                <a:latin typeface="Times New Roman" panose="02020603050405020304" pitchFamily="18" charset="0"/>
                <a:ea typeface="宋体" panose="02010600030101010101" pitchFamily="2" charset="-122"/>
              </a:rPr>
              <a:t>压力如何影响健康</a:t>
            </a:r>
            <a:endParaRPr lang="zh-CN" altLang="en-US"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压力会引发冠心病；</a:t>
            </a:r>
            <a:endParaRPr lang="en-US" altLang="zh-CN" sz="24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压力会损害免疫系统的功能，增加与免疫有关的障碍的风险；</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压力还会通过使自主神经系统的交感神经系统长期过度激活或使肾上腺</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皮质系统的长期过度激活而影响健康。</a:t>
            </a:r>
            <a:endParaRPr lang="en-US" altLang="zh-CN" sz="24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b="1" dirty="0">
                <a:latin typeface="Times New Roman" panose="02020603050405020304" pitchFamily="18" charset="0"/>
                <a:ea typeface="宋体" panose="02010600030101010101" pitchFamily="2" charset="-122"/>
              </a:rPr>
              <a:t>压力通过减少与健康相关的积极的行为，同时增加消极行为而间接影响健康。</a:t>
            </a:r>
            <a:endParaRPr lang="en-US" altLang="zh-CN" sz="2400" b="1"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200" dirty="0">
                <a:latin typeface="Times New Roman" panose="02020603050405020304" pitchFamily="18" charset="0"/>
                <a:ea typeface="宋体" panose="02010600030101010101" pitchFamily="2" charset="-122"/>
              </a:rPr>
              <a:t>当我们感到有压力或紧张时，</a:t>
            </a:r>
            <a:r>
              <a:rPr lang="zh-CN" altLang="en-US" sz="2200" dirty="0">
                <a:latin typeface="Times New Roman" panose="02020603050405020304" pitchFamily="18" charset="0"/>
                <a:ea typeface="宋体" panose="02010600030101010101" pitchFamily="2" charset="-122"/>
                <a:hlinkClick r:id="rId1" action="ppaction://hlinksldjump"/>
              </a:rPr>
              <a:t>我们就不太可能以健康的行为行事</a:t>
            </a:r>
            <a:r>
              <a:rPr lang="zh-CN" altLang="en-US" sz="2200" dirty="0">
                <a:latin typeface="Times New Roman" panose="02020603050405020304" pitchFamily="18" charset="0"/>
                <a:ea typeface="宋体" panose="02010600030101010101" pitchFamily="2" charset="-122"/>
              </a:rPr>
              <a:t>。</a:t>
            </a:r>
            <a:endParaRPr lang="en-US" altLang="zh-CN" sz="22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200" dirty="0">
                <a:latin typeface="Times New Roman" panose="02020603050405020304" pitchFamily="18" charset="0"/>
                <a:ea typeface="宋体" panose="02010600030101010101" pitchFamily="2" charset="-122"/>
              </a:rPr>
              <a:t>以不健康的行为行事也会增加个体主观的压力感。</a:t>
            </a:r>
            <a:endParaRPr lang="en-US" altLang="zh-CN" sz="22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200" dirty="0">
                <a:latin typeface="Times New Roman" panose="02020603050405020304" pitchFamily="18" charset="0"/>
                <a:ea typeface="宋体" panose="02010600030101010101" pitchFamily="2" charset="-122"/>
              </a:rPr>
              <a:t>睡眠不足的人也会表现出记忆、学习、逻辑推理、数学能力、复杂的言语加工和做决定等方面的认知受阻。</a:t>
            </a:r>
            <a:endParaRPr lang="en-US" altLang="zh-CN" sz="22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15"/>
                                            </p:txEl>
                                          </p:spTgt>
                                        </p:tgtEl>
                                        <p:attrNameLst>
                                          <p:attrName>style.visibility</p:attrName>
                                        </p:attrNameLst>
                                      </p:cBhvr>
                                      <p:to>
                                        <p:strVal val="visible"/>
                                      </p:to>
                                    </p:set>
                                    <p:anim calcmode="lin" valueType="num">
                                      <p:cBhvr additive="base">
                                        <p:cTn id="7" dur="500" fill="hold"/>
                                        <p:tgtEl>
                                          <p:spTgt spid="12290">
                                            <p:txEl>
                                              <p:charRg st="0" end="1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1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90">
                                            <p:txEl>
                                              <p:charRg st="16" end="26"/>
                                            </p:txEl>
                                          </p:spTgt>
                                        </p:tgtEl>
                                        <p:attrNameLst>
                                          <p:attrName>style.visibility</p:attrName>
                                        </p:attrNameLst>
                                      </p:cBhvr>
                                      <p:to>
                                        <p:strVal val="visible"/>
                                      </p:to>
                                    </p:set>
                                    <p:anim calcmode="lin" valueType="num">
                                      <p:cBhvr additive="base">
                                        <p:cTn id="13" dur="500" fill="hold"/>
                                        <p:tgtEl>
                                          <p:spTgt spid="12290">
                                            <p:txEl>
                                              <p:charRg st="16" end="2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0">
                                            <p:txEl>
                                              <p:charRg st="16" end="26"/>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290">
                                            <p:txEl>
                                              <p:charRg st="27" end="55"/>
                                            </p:txEl>
                                          </p:spTgt>
                                        </p:tgtEl>
                                        <p:attrNameLst>
                                          <p:attrName>style.visibility</p:attrName>
                                        </p:attrNameLst>
                                      </p:cBhvr>
                                      <p:to>
                                        <p:strVal val="visible"/>
                                      </p:to>
                                    </p:set>
                                    <p:anim calcmode="lin" valueType="num">
                                      <p:cBhvr additive="base">
                                        <p:cTn id="17" dur="500" fill="hold"/>
                                        <p:tgtEl>
                                          <p:spTgt spid="12290">
                                            <p:txEl>
                                              <p:charRg st="27" end="5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90">
                                            <p:txEl>
                                              <p:charRg st="27" end="5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290">
                                            <p:txEl>
                                              <p:charRg st="56" end="106"/>
                                            </p:txEl>
                                          </p:spTgt>
                                        </p:tgtEl>
                                        <p:attrNameLst>
                                          <p:attrName>style.visibility</p:attrName>
                                        </p:attrNameLst>
                                      </p:cBhvr>
                                      <p:to>
                                        <p:strVal val="visible"/>
                                      </p:to>
                                    </p:set>
                                    <p:anim calcmode="lin" valueType="num">
                                      <p:cBhvr additive="base">
                                        <p:cTn id="21" dur="500" fill="hold"/>
                                        <p:tgtEl>
                                          <p:spTgt spid="12290">
                                            <p:txEl>
                                              <p:charRg st="56" end="106"/>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290">
                                            <p:txEl>
                                              <p:charRg st="56" end="106"/>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2290">
                                            <p:txEl>
                                              <p:charRg st="107" end="142"/>
                                            </p:txEl>
                                          </p:spTgt>
                                        </p:tgtEl>
                                        <p:attrNameLst>
                                          <p:attrName>style.visibility</p:attrName>
                                        </p:attrNameLst>
                                      </p:cBhvr>
                                      <p:to>
                                        <p:strVal val="visible"/>
                                      </p:to>
                                    </p:set>
                                    <p:anim calcmode="lin" valueType="num">
                                      <p:cBhvr additive="base">
                                        <p:cTn id="27" dur="500" fill="hold"/>
                                        <p:tgtEl>
                                          <p:spTgt spid="12290">
                                            <p:txEl>
                                              <p:charRg st="107" end="14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290">
                                            <p:txEl>
                                              <p:charRg st="107" end="142"/>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2290">
                                            <p:txEl>
                                              <p:charRg st="142" end="172"/>
                                            </p:txEl>
                                          </p:spTgt>
                                        </p:tgtEl>
                                        <p:attrNameLst>
                                          <p:attrName>style.visibility</p:attrName>
                                        </p:attrNameLst>
                                      </p:cBhvr>
                                      <p:to>
                                        <p:strVal val="visible"/>
                                      </p:to>
                                    </p:set>
                                    <p:anim calcmode="lin" valueType="num">
                                      <p:cBhvr additive="base">
                                        <p:cTn id="33" dur="500" fill="hold"/>
                                        <p:tgtEl>
                                          <p:spTgt spid="12290">
                                            <p:txEl>
                                              <p:charRg st="142" end="17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290">
                                            <p:txEl>
                                              <p:charRg st="142" end="172"/>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290">
                                            <p:txEl>
                                              <p:charRg st="172" end="195"/>
                                            </p:txEl>
                                          </p:spTgt>
                                        </p:tgtEl>
                                        <p:attrNameLst>
                                          <p:attrName>style.visibility</p:attrName>
                                        </p:attrNameLst>
                                      </p:cBhvr>
                                      <p:to>
                                        <p:strVal val="visible"/>
                                      </p:to>
                                    </p:set>
                                    <p:anim calcmode="lin" valueType="num">
                                      <p:cBhvr additive="base">
                                        <p:cTn id="39" dur="500" fill="hold"/>
                                        <p:tgtEl>
                                          <p:spTgt spid="12290">
                                            <p:txEl>
                                              <p:charRg st="172" end="19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2290">
                                            <p:txEl>
                                              <p:charRg st="172" end="195"/>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2290">
                                            <p:txEl>
                                              <p:charRg st="195" end="243"/>
                                            </p:txEl>
                                          </p:spTgt>
                                        </p:tgtEl>
                                        <p:attrNameLst>
                                          <p:attrName>style.visibility</p:attrName>
                                        </p:attrNameLst>
                                      </p:cBhvr>
                                      <p:to>
                                        <p:strVal val="visible"/>
                                      </p:to>
                                    </p:set>
                                    <p:anim calcmode="lin" valueType="num">
                                      <p:cBhvr additive="base">
                                        <p:cTn id="45" dur="500" fill="hold"/>
                                        <p:tgtEl>
                                          <p:spTgt spid="12290">
                                            <p:txEl>
                                              <p:charRg st="195" end="243"/>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2290">
                                            <p:txEl>
                                              <p:charRg st="195" end="24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482" name="Picture 1" descr="图片250.jpg"/>
          <p:cNvPicPr>
            <a:picLocks noChangeAspect="1"/>
          </p:cNvPicPr>
          <p:nvPr/>
        </p:nvPicPr>
        <p:blipFill>
          <a:blip r:embed="rId1"/>
          <a:stretch>
            <a:fillRect/>
          </a:stretch>
        </p:blipFill>
        <p:spPr>
          <a:xfrm>
            <a:off x="1403350" y="333375"/>
            <a:ext cx="6337300" cy="6048375"/>
          </a:xfrm>
          <a:prstGeom prst="rect">
            <a:avLst/>
          </a:prstGeom>
          <a:noFill/>
          <a:ln w="9525">
            <a:noFill/>
          </a:ln>
        </p:spPr>
      </p:pic>
      <p:sp>
        <p:nvSpPr>
          <p:cNvPr id="3" name="Smiley Face 2">
            <a:hlinkClick r:id="rId2" action="ppaction://hlinksldjump"/>
          </p:cNvPr>
          <p:cNvSpPr/>
          <p:nvPr/>
        </p:nvSpPr>
        <p:spPr>
          <a:xfrm>
            <a:off x="8316913" y="5949950"/>
            <a:ext cx="431800" cy="503238"/>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23850" y="260350"/>
            <a:ext cx="8496300" cy="5386388"/>
          </a:xfrm>
          <a:prstGeom prst="rect">
            <a:avLst/>
          </a:prstGeom>
          <a:noFill/>
          <a:ln w="9525">
            <a:noFill/>
          </a:ln>
        </p:spPr>
        <p:txBody>
          <a:bodyPr>
            <a:spAutoFit/>
          </a:bodyPr>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自我核检练习</a:t>
            </a:r>
            <a:endParaRPr lang="zh-CN" altLang="en-US"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en-US" altLang="zh-CN"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1.</a:t>
            </a:r>
            <a:r>
              <a:rPr lang="zh-CN" altLang="en-US" sz="2400" dirty="0">
                <a:latin typeface="Times New Roman" panose="02020603050405020304" pitchFamily="18" charset="0"/>
                <a:ea typeface="宋体" panose="02010600030101010101" pitchFamily="2" charset="-122"/>
              </a:rPr>
              <a:t>适度饮酒，或不喝酒；</a:t>
            </a:r>
            <a:endParaRPr lang="zh-CN" altLang="en-US"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2.</a:t>
            </a:r>
            <a:r>
              <a:rPr lang="zh-CN" altLang="en-US" sz="2400" dirty="0">
                <a:latin typeface="Times New Roman" panose="02020603050405020304" pitchFamily="18" charset="0"/>
                <a:ea typeface="宋体" panose="02010600030101010101" pitchFamily="2" charset="-122"/>
              </a:rPr>
              <a:t>每晚睡</a:t>
            </a:r>
            <a:r>
              <a:rPr lang="en-US" altLang="zh-CN" sz="2400" dirty="0">
                <a:latin typeface="Times New Roman" panose="02020603050405020304" pitchFamily="18" charset="0"/>
                <a:ea typeface="宋体" panose="02010600030101010101" pitchFamily="2" charset="-122"/>
              </a:rPr>
              <a:t>7</a:t>
            </a:r>
            <a:r>
              <a:rPr lang="zh-CN" altLang="en-US" sz="2400" dirty="0">
                <a:latin typeface="Times New Roman" panose="02020603050405020304" pitchFamily="18" charset="0"/>
                <a:ea typeface="宋体" panose="02010600030101010101" pitchFamily="2" charset="-122"/>
              </a:rPr>
              <a:t>至</a:t>
            </a:r>
            <a:r>
              <a:rPr lang="en-US" altLang="zh-CN" sz="2400" dirty="0">
                <a:latin typeface="Times New Roman" panose="02020603050405020304" pitchFamily="18" charset="0"/>
                <a:ea typeface="宋体" panose="02010600030101010101" pitchFamily="2" charset="-122"/>
              </a:rPr>
              <a:t>8</a:t>
            </a:r>
            <a:r>
              <a:rPr lang="zh-CN" altLang="en-US" sz="2400" dirty="0">
                <a:latin typeface="Times New Roman" panose="02020603050405020304" pitchFamily="18" charset="0"/>
                <a:ea typeface="宋体" panose="02010600030101010101" pitchFamily="2" charset="-122"/>
              </a:rPr>
              <a:t>个小时；</a:t>
            </a:r>
            <a:endParaRPr lang="zh-CN" altLang="en-US"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3.</a:t>
            </a:r>
            <a:r>
              <a:rPr lang="zh-CN" altLang="en-US" sz="2400" dirty="0">
                <a:latin typeface="Times New Roman" panose="02020603050405020304" pitchFamily="18" charset="0"/>
                <a:ea typeface="宋体" panose="02010600030101010101" pitchFamily="2" charset="-122"/>
              </a:rPr>
              <a:t>两餐之间从来不吃东西，或很少；</a:t>
            </a:r>
            <a:endParaRPr lang="zh-CN" altLang="en-US"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4.</a:t>
            </a:r>
            <a:r>
              <a:rPr lang="zh-CN" altLang="en-US" sz="2400" dirty="0">
                <a:latin typeface="Times New Roman" panose="02020603050405020304" pitchFamily="18" charset="0"/>
                <a:ea typeface="宋体" panose="02010600030101010101" pitchFamily="2" charset="-122"/>
              </a:rPr>
              <a:t>你的体重符合身高，或接近完美；</a:t>
            </a:r>
            <a:endParaRPr lang="zh-CN" altLang="en-US"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5.</a:t>
            </a:r>
            <a:r>
              <a:rPr lang="zh-CN" altLang="en-US" sz="2400" dirty="0">
                <a:latin typeface="Times New Roman" panose="02020603050405020304" pitchFamily="18" charset="0"/>
                <a:ea typeface="宋体" panose="02010600030101010101" pitchFamily="2" charset="-122"/>
              </a:rPr>
              <a:t>经常锻炼身体；</a:t>
            </a:r>
            <a:endParaRPr lang="zh-CN" altLang="en-US"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6.</a:t>
            </a:r>
            <a:r>
              <a:rPr lang="zh-CN" altLang="en-US" sz="2400" dirty="0">
                <a:latin typeface="Times New Roman" panose="02020603050405020304" pitchFamily="18" charset="0"/>
                <a:ea typeface="宋体" panose="02010600030101010101" pitchFamily="2" charset="-122"/>
              </a:rPr>
              <a:t>从不吸烟；</a:t>
            </a:r>
            <a:endParaRPr lang="zh-CN" altLang="en-US" sz="2400" dirty="0">
              <a:latin typeface="Times New Roman" panose="02020603050405020304" pitchFamily="18" charset="0"/>
              <a:ea typeface="宋体" panose="02010600030101010101" pitchFamily="2" charset="-122"/>
            </a:endParaRPr>
          </a:p>
          <a:p>
            <a:pPr lvl="0"/>
            <a:r>
              <a:rPr lang="en-US" altLang="zh-CN" sz="2400" dirty="0">
                <a:latin typeface="Times New Roman" panose="02020603050405020304" pitchFamily="18" charset="0"/>
                <a:ea typeface="宋体" panose="02010600030101010101" pitchFamily="2" charset="-122"/>
              </a:rPr>
              <a:t>7.</a:t>
            </a:r>
            <a:r>
              <a:rPr lang="zh-CN" altLang="en-US" sz="2400" dirty="0">
                <a:latin typeface="Times New Roman" panose="02020603050405020304" pitchFamily="18" charset="0"/>
                <a:ea typeface="宋体" panose="02010600030101010101" pitchFamily="2" charset="-122"/>
              </a:rPr>
              <a:t>每天都吃早餐。</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思考</a:t>
            </a:r>
            <a:endParaRPr lang="en-US" altLang="zh-CN" sz="28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你与上述哪些行为符合？</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你的一些不健康的行为是什么？什么因素使你无法改变这些不健康的习惯？</a:t>
            </a:r>
            <a:endParaRPr lang="zh-CN" altLang="en-US"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7"/>
                                            </p:txEl>
                                          </p:spTgt>
                                        </p:tgtEl>
                                        <p:attrNameLst>
                                          <p:attrName>style.visibility</p:attrName>
                                        </p:attrNameLst>
                                      </p:cBhvr>
                                      <p:to>
                                        <p:strVal val="visible"/>
                                      </p:to>
                                    </p:set>
                                    <p:anim calcmode="lin" valueType="num">
                                      <p:cBhvr additive="base">
                                        <p:cTn id="7" dur="500" fill="hold"/>
                                        <p:tgtEl>
                                          <p:spTgt spid="12290">
                                            <p:txEl>
                                              <p:charRg st="0"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7"/>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290">
                                            <p:txEl>
                                              <p:charRg st="8" end="21"/>
                                            </p:txEl>
                                          </p:spTgt>
                                        </p:tgtEl>
                                        <p:attrNameLst>
                                          <p:attrName>style.visibility</p:attrName>
                                        </p:attrNameLst>
                                      </p:cBhvr>
                                      <p:to>
                                        <p:strVal val="visible"/>
                                      </p:to>
                                    </p:set>
                                    <p:anim calcmode="lin" valueType="num">
                                      <p:cBhvr additive="base">
                                        <p:cTn id="13" dur="500" fill="hold"/>
                                        <p:tgtEl>
                                          <p:spTgt spid="12290">
                                            <p:txEl>
                                              <p:charRg st="8" end="2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2290">
                                            <p:txEl>
                                              <p:charRg st="8" end="2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2290">
                                            <p:txEl>
                                              <p:charRg st="21" end="34"/>
                                            </p:txEl>
                                          </p:spTgt>
                                        </p:tgtEl>
                                        <p:attrNameLst>
                                          <p:attrName>style.visibility</p:attrName>
                                        </p:attrNameLst>
                                      </p:cBhvr>
                                      <p:to>
                                        <p:strVal val="visible"/>
                                      </p:to>
                                    </p:set>
                                    <p:anim calcmode="lin" valueType="num">
                                      <p:cBhvr additive="base">
                                        <p:cTn id="17" dur="500" fill="hold"/>
                                        <p:tgtEl>
                                          <p:spTgt spid="12290">
                                            <p:txEl>
                                              <p:charRg st="21" end="34"/>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90">
                                            <p:txEl>
                                              <p:charRg st="21" end="34"/>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290">
                                            <p:txEl>
                                              <p:charRg st="34" end="52"/>
                                            </p:txEl>
                                          </p:spTgt>
                                        </p:tgtEl>
                                        <p:attrNameLst>
                                          <p:attrName>style.visibility</p:attrName>
                                        </p:attrNameLst>
                                      </p:cBhvr>
                                      <p:to>
                                        <p:strVal val="visible"/>
                                      </p:to>
                                    </p:set>
                                    <p:anim calcmode="lin" valueType="num">
                                      <p:cBhvr additive="base">
                                        <p:cTn id="21" dur="500" fill="hold"/>
                                        <p:tgtEl>
                                          <p:spTgt spid="12290">
                                            <p:txEl>
                                              <p:charRg st="34" end="5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290">
                                            <p:txEl>
                                              <p:charRg st="34" end="5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290">
                                            <p:txEl>
                                              <p:charRg st="52" end="70"/>
                                            </p:txEl>
                                          </p:spTgt>
                                        </p:tgtEl>
                                        <p:attrNameLst>
                                          <p:attrName>style.visibility</p:attrName>
                                        </p:attrNameLst>
                                      </p:cBhvr>
                                      <p:to>
                                        <p:strVal val="visible"/>
                                      </p:to>
                                    </p:set>
                                    <p:anim calcmode="lin" valueType="num">
                                      <p:cBhvr additive="base">
                                        <p:cTn id="25" dur="500" fill="hold"/>
                                        <p:tgtEl>
                                          <p:spTgt spid="12290">
                                            <p:txEl>
                                              <p:charRg st="52" end="7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0">
                                            <p:txEl>
                                              <p:charRg st="52" end="7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290">
                                            <p:txEl>
                                              <p:charRg st="70" end="80"/>
                                            </p:txEl>
                                          </p:spTgt>
                                        </p:tgtEl>
                                        <p:attrNameLst>
                                          <p:attrName>style.visibility</p:attrName>
                                        </p:attrNameLst>
                                      </p:cBhvr>
                                      <p:to>
                                        <p:strVal val="visible"/>
                                      </p:to>
                                    </p:set>
                                    <p:anim calcmode="lin" valueType="num">
                                      <p:cBhvr additive="base">
                                        <p:cTn id="29" dur="500" fill="hold"/>
                                        <p:tgtEl>
                                          <p:spTgt spid="12290">
                                            <p:txEl>
                                              <p:charRg st="70" end="80"/>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290">
                                            <p:txEl>
                                              <p:charRg st="70" end="80"/>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2290">
                                            <p:txEl>
                                              <p:charRg st="80" end="88"/>
                                            </p:txEl>
                                          </p:spTgt>
                                        </p:tgtEl>
                                        <p:attrNameLst>
                                          <p:attrName>style.visibility</p:attrName>
                                        </p:attrNameLst>
                                      </p:cBhvr>
                                      <p:to>
                                        <p:strVal val="visible"/>
                                      </p:to>
                                    </p:set>
                                    <p:anim calcmode="lin" valueType="num">
                                      <p:cBhvr additive="base">
                                        <p:cTn id="33" dur="500" fill="hold"/>
                                        <p:tgtEl>
                                          <p:spTgt spid="12290">
                                            <p:txEl>
                                              <p:charRg st="80" end="8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290">
                                            <p:txEl>
                                              <p:charRg st="80" end="88"/>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290">
                                            <p:txEl>
                                              <p:charRg st="88" end="98"/>
                                            </p:txEl>
                                          </p:spTgt>
                                        </p:tgtEl>
                                        <p:attrNameLst>
                                          <p:attrName>style.visibility</p:attrName>
                                        </p:attrNameLst>
                                      </p:cBhvr>
                                      <p:to>
                                        <p:strVal val="visible"/>
                                      </p:to>
                                    </p:set>
                                    <p:anim calcmode="lin" valueType="num">
                                      <p:cBhvr additive="base">
                                        <p:cTn id="37" dur="500" fill="hold"/>
                                        <p:tgtEl>
                                          <p:spTgt spid="12290">
                                            <p:txEl>
                                              <p:charRg st="88" end="98"/>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290">
                                            <p:txEl>
                                              <p:charRg st="88" end="98"/>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2290">
                                            <p:txEl>
                                              <p:charRg st="99" end="102"/>
                                            </p:txEl>
                                          </p:spTgt>
                                        </p:tgtEl>
                                        <p:attrNameLst>
                                          <p:attrName>style.visibility</p:attrName>
                                        </p:attrNameLst>
                                      </p:cBhvr>
                                      <p:to>
                                        <p:strVal val="visible"/>
                                      </p:to>
                                    </p:set>
                                    <p:anim calcmode="lin" valueType="num">
                                      <p:cBhvr additive="base">
                                        <p:cTn id="43" dur="500" fill="hold"/>
                                        <p:tgtEl>
                                          <p:spTgt spid="12290">
                                            <p:txEl>
                                              <p:charRg st="99" end="10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2290">
                                            <p:txEl>
                                              <p:charRg st="99" end="102"/>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2290">
                                            <p:txEl>
                                              <p:charRg st="102" end="114"/>
                                            </p:txEl>
                                          </p:spTgt>
                                        </p:tgtEl>
                                        <p:attrNameLst>
                                          <p:attrName>style.visibility</p:attrName>
                                        </p:attrNameLst>
                                      </p:cBhvr>
                                      <p:to>
                                        <p:strVal val="visible"/>
                                      </p:to>
                                    </p:set>
                                    <p:anim calcmode="lin" valueType="num">
                                      <p:cBhvr additive="base">
                                        <p:cTn id="47" dur="500" fill="hold"/>
                                        <p:tgtEl>
                                          <p:spTgt spid="12290">
                                            <p:txEl>
                                              <p:charRg st="102" end="114"/>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2290">
                                            <p:txEl>
                                              <p:charRg st="102" end="114"/>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2290">
                                            <p:txEl>
                                              <p:charRg st="114" end="148"/>
                                            </p:txEl>
                                          </p:spTgt>
                                        </p:tgtEl>
                                        <p:attrNameLst>
                                          <p:attrName>style.visibility</p:attrName>
                                        </p:attrNameLst>
                                      </p:cBhvr>
                                      <p:to>
                                        <p:strVal val="visible"/>
                                      </p:to>
                                    </p:set>
                                    <p:anim calcmode="lin" valueType="num">
                                      <p:cBhvr additive="base">
                                        <p:cTn id="51" dur="500" fill="hold"/>
                                        <p:tgtEl>
                                          <p:spTgt spid="12290">
                                            <p:txEl>
                                              <p:charRg st="114" end="148"/>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2290">
                                            <p:txEl>
                                              <p:charRg st="114" end="14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23850" y="260350"/>
            <a:ext cx="8496300" cy="6064250"/>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III. </a:t>
            </a:r>
            <a:r>
              <a:rPr lang="zh-CN" altLang="en-US" sz="3600" b="1" dirty="0">
                <a:latin typeface="Times New Roman" panose="02020603050405020304" pitchFamily="18" charset="0"/>
                <a:ea typeface="宋体" panose="02010600030101010101" pitchFamily="2" charset="-122"/>
              </a:rPr>
              <a:t>心理因素与应激反应的认知理论</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r>
              <a:rPr lang="en-US" altLang="zh-CN" sz="3200" dirty="0">
                <a:latin typeface="Times New Roman" panose="02020603050405020304" pitchFamily="18" charset="0"/>
                <a:ea typeface="宋体" panose="02010600030101010101" pitchFamily="2" charset="-122"/>
              </a:rPr>
              <a:t>3.1 </a:t>
            </a:r>
            <a:r>
              <a:rPr lang="zh-CN" altLang="en-US" sz="3200" dirty="0">
                <a:latin typeface="Times New Roman" panose="02020603050405020304" pitchFamily="18" charset="0"/>
                <a:ea typeface="宋体" panose="02010600030101010101" pitchFamily="2" charset="-122"/>
              </a:rPr>
              <a:t>习得性无助理论</a:t>
            </a:r>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研究重要事件的归因或原因解释 </a:t>
            </a:r>
            <a:r>
              <a:rPr lang="en-US" altLang="zh-CN" sz="2400" dirty="0">
                <a:latin typeface="Times New Roman" panose="02020603050405020304" pitchFamily="18" charset="0"/>
                <a:ea typeface="宋体" panose="02010600030101010101" pitchFamily="2" charset="-122"/>
              </a:rPr>
              <a:t>(Abramson, Seligman, &amp; Teasdale, 1978)</a:t>
            </a: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将否定事件归结于内在的（我的过错）、稳定的（这将持续一辈子）和一般的、影响个体生活很多方面的原因时，个体更容易产生无助感，抑郁的反应。</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en-US" altLang="zh-CN" sz="2400" dirty="0">
                <a:latin typeface="Times New Roman" panose="02020603050405020304" pitchFamily="18" charset="0"/>
                <a:ea typeface="宋体" panose="02010600030101010101" pitchFamily="2" charset="-122"/>
              </a:rPr>
              <a:t>Abramson</a:t>
            </a:r>
            <a:r>
              <a:rPr lang="zh-CN" altLang="en-US" sz="2400" dirty="0">
                <a:latin typeface="Times New Roman" panose="02020603050405020304" pitchFamily="18" charset="0"/>
                <a:ea typeface="宋体" panose="02010600030101010101" pitchFamily="2" charset="-122"/>
              </a:rPr>
              <a:t>及其同事提出：人们有</a:t>
            </a:r>
            <a:r>
              <a:rPr lang="zh-CN" altLang="en-US" sz="2400" b="1" dirty="0">
                <a:latin typeface="Times New Roman" panose="02020603050405020304" pitchFamily="18" charset="0"/>
                <a:ea typeface="宋体" panose="02010600030101010101" pitchFamily="2" charset="-122"/>
              </a:rPr>
              <a:t>一致性的归因风格</a:t>
            </a:r>
            <a:r>
              <a:rPr lang="zh-CN" altLang="en-US" sz="2400" dirty="0">
                <a:latin typeface="Times New Roman" panose="02020603050405020304" pitchFamily="18" charset="0"/>
                <a:ea typeface="宋体" panose="02010600030101010101" pitchFamily="2" charset="-122"/>
              </a:rPr>
              <a:t>，这影响着人们把事件知觉为有压力的程度，并由此对困难的事情产生无助和沮丧的反应。</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实验介绍：归因风格和抑郁水平研究</a:t>
            </a:r>
            <a:endParaRPr lang="zh-CN" altLang="en-US"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0">
                                            <p:txEl>
                                              <p:charRg st="0" end="20"/>
                                            </p:txEl>
                                          </p:spTgt>
                                        </p:tgtEl>
                                        <p:attrNameLst>
                                          <p:attrName>style.visibility</p:attrName>
                                        </p:attrNameLst>
                                      </p:cBhvr>
                                      <p:to>
                                        <p:strVal val="visible"/>
                                      </p:to>
                                    </p:set>
                                    <p:animEffect transition="in" filter="diamond(in)">
                                      <p:cBhvr>
                                        <p:cTn id="7" dur="2000"/>
                                        <p:tgtEl>
                                          <p:spTgt spid="12290">
                                            <p:txEl>
                                              <p:charRg st="0" end="2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290">
                                            <p:txEl>
                                              <p:charRg st="21" end="33"/>
                                            </p:txEl>
                                          </p:spTgt>
                                        </p:tgtEl>
                                        <p:attrNameLst>
                                          <p:attrName>style.visibility</p:attrName>
                                        </p:attrNameLst>
                                      </p:cBhvr>
                                      <p:to>
                                        <p:strVal val="visible"/>
                                      </p:to>
                                    </p:set>
                                    <p:anim calcmode="lin" valueType="num">
                                      <p:cBhvr additive="base">
                                        <p:cTn id="12" dur="500" fill="hold"/>
                                        <p:tgtEl>
                                          <p:spTgt spid="12290">
                                            <p:txEl>
                                              <p:charRg st="21" end="33"/>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2290">
                                            <p:txEl>
                                              <p:charRg st="21" end="33"/>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2290">
                                            <p:txEl>
                                              <p:charRg st="33" end="87"/>
                                            </p:txEl>
                                          </p:spTgt>
                                        </p:tgtEl>
                                        <p:attrNameLst>
                                          <p:attrName>style.visibility</p:attrName>
                                        </p:attrNameLst>
                                      </p:cBhvr>
                                      <p:to>
                                        <p:strVal val="visible"/>
                                      </p:to>
                                    </p:set>
                                    <p:anim calcmode="lin" valueType="num">
                                      <p:cBhvr additive="base">
                                        <p:cTn id="16" dur="500" fill="hold"/>
                                        <p:tgtEl>
                                          <p:spTgt spid="12290">
                                            <p:txEl>
                                              <p:charRg st="33" end="87"/>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2290">
                                            <p:txEl>
                                              <p:charRg st="33" end="87"/>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2290">
                                            <p:txEl>
                                              <p:charRg st="88" end="156"/>
                                            </p:txEl>
                                          </p:spTgt>
                                        </p:tgtEl>
                                        <p:attrNameLst>
                                          <p:attrName>style.visibility</p:attrName>
                                        </p:attrNameLst>
                                      </p:cBhvr>
                                      <p:to>
                                        <p:strVal val="visible"/>
                                      </p:to>
                                    </p:set>
                                    <p:anim calcmode="lin" valueType="num">
                                      <p:cBhvr additive="base">
                                        <p:cTn id="22" dur="500" fill="hold"/>
                                        <p:tgtEl>
                                          <p:spTgt spid="12290">
                                            <p:txEl>
                                              <p:charRg st="88" end="156"/>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2290">
                                            <p:txEl>
                                              <p:charRg st="88" end="156"/>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2290">
                                            <p:txEl>
                                              <p:charRg st="157" end="224"/>
                                            </p:txEl>
                                          </p:spTgt>
                                        </p:tgtEl>
                                        <p:attrNameLst>
                                          <p:attrName>style.visibility</p:attrName>
                                        </p:attrNameLst>
                                      </p:cBhvr>
                                      <p:to>
                                        <p:strVal val="visible"/>
                                      </p:to>
                                    </p:set>
                                    <p:anim calcmode="lin" valueType="num">
                                      <p:cBhvr additive="base">
                                        <p:cTn id="28" dur="500" fill="hold"/>
                                        <p:tgtEl>
                                          <p:spTgt spid="12290">
                                            <p:txEl>
                                              <p:charRg st="157" end="22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2290">
                                            <p:txEl>
                                              <p:charRg st="157" end="224"/>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2290">
                                            <p:txEl>
                                              <p:charRg st="225" end="242"/>
                                            </p:txEl>
                                          </p:spTgt>
                                        </p:tgtEl>
                                        <p:attrNameLst>
                                          <p:attrName>style.visibility</p:attrName>
                                        </p:attrNameLst>
                                      </p:cBhvr>
                                      <p:to>
                                        <p:strVal val="visible"/>
                                      </p:to>
                                    </p:set>
                                    <p:anim calcmode="lin" valueType="num">
                                      <p:cBhvr additive="base">
                                        <p:cTn id="32" dur="500" fill="hold"/>
                                        <p:tgtEl>
                                          <p:spTgt spid="12290">
                                            <p:txEl>
                                              <p:charRg st="225" end="24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2290">
                                            <p:txEl>
                                              <p:charRg st="225" end="24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23850" y="188913"/>
            <a:ext cx="8496300" cy="6308725"/>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III. </a:t>
            </a:r>
            <a:r>
              <a:rPr lang="zh-CN" altLang="en-US" sz="3600" b="1" dirty="0">
                <a:latin typeface="Times New Roman" panose="02020603050405020304" pitchFamily="18" charset="0"/>
                <a:ea typeface="宋体" panose="02010600030101010101" pitchFamily="2" charset="-122"/>
              </a:rPr>
              <a:t>心理因素与应激反应的认知理论</a:t>
            </a:r>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乐观和悲观的归因风格特点</a:t>
            </a:r>
            <a:endParaRPr lang="en-US" altLang="zh-CN" sz="28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三个维度：个体性、持久性</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稳定性及普遍性</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b="1" dirty="0">
                <a:latin typeface="Times New Roman" panose="02020603050405020304" pitchFamily="18" charset="0"/>
                <a:ea typeface="宋体" panose="02010600030101010101" pitchFamily="2" charset="-122"/>
              </a:rPr>
              <a:t>悲观型归因风格：</a:t>
            </a:r>
            <a:r>
              <a:rPr lang="zh-CN" altLang="en-US" sz="2400" dirty="0">
                <a:latin typeface="Times New Roman" panose="02020603050405020304" pitchFamily="18" charset="0"/>
                <a:ea typeface="宋体" panose="02010600030101010101" pitchFamily="2" charset="-122"/>
              </a:rPr>
              <a:t>通常因负性事件的发生而责备自己，相信诸如此类的事情会毫无疑问再次发生，而且让这些事情影响自己生活中的很多方面。</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b="1" dirty="0">
                <a:latin typeface="Times New Roman" panose="02020603050405020304" pitchFamily="18" charset="0"/>
                <a:ea typeface="宋体" panose="02010600030101010101" pitchFamily="2" charset="-122"/>
              </a:rPr>
              <a:t>乐观型归因风格</a:t>
            </a:r>
            <a:r>
              <a:rPr lang="zh-CN" altLang="en-US" sz="2400" dirty="0">
                <a:latin typeface="Times New Roman" panose="02020603050405020304" pitchFamily="18" charset="0"/>
                <a:ea typeface="宋体" panose="02010600030101010101" pitchFamily="2" charset="-122"/>
              </a:rPr>
              <a:t>：通常因负性事件的发生而责备他人，相信诸如此类的事情会很快结束，而且不让这些事情影响生活中的其它方面。</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正性事件</a:t>
            </a:r>
            <a:r>
              <a:rPr lang="en-US" altLang="zh-CN" sz="2400" dirty="0">
                <a:latin typeface="Times New Roman" panose="02020603050405020304" pitchFamily="18" charset="0"/>
                <a:ea typeface="宋体" panose="02010600030101010101" pitchFamily="2" charset="-122"/>
              </a:rPr>
              <a:t>vs </a:t>
            </a:r>
            <a:r>
              <a:rPr lang="zh-CN" altLang="en-US" sz="2400" dirty="0">
                <a:latin typeface="Times New Roman" panose="02020603050405020304" pitchFamily="18" charset="0"/>
                <a:ea typeface="宋体" panose="02010600030101010101" pitchFamily="2" charset="-122"/>
              </a:rPr>
              <a:t>负性事件的解释</a:t>
            </a:r>
            <a:endParaRPr lang="en-US" altLang="zh-CN" sz="2400" dirty="0">
              <a:latin typeface="Times New Roman" panose="02020603050405020304" pitchFamily="18" charset="0"/>
              <a:ea typeface="宋体" panose="02010600030101010101" pitchFamily="2" charset="-122"/>
            </a:endParaRPr>
          </a:p>
          <a:p>
            <a:pPr lvl="0"/>
            <a:r>
              <a:rPr lang="en-US" altLang="zh-CN" sz="2000" dirty="0">
                <a:latin typeface="Times New Roman" panose="02020603050405020304" pitchFamily="18" charset="0"/>
                <a:ea typeface="宋体" panose="02010600030101010101" pitchFamily="2" charset="-122"/>
              </a:rPr>
              <a:t>http://stress.about.com/od/stressmanagementglossary/g/NegativeExplan.htm</a:t>
            </a:r>
            <a:endParaRPr lang="en-US" altLang="zh-CN"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20"/>
                                            </p:txEl>
                                          </p:spTgt>
                                        </p:tgtEl>
                                        <p:attrNameLst>
                                          <p:attrName>style.visibility</p:attrName>
                                        </p:attrNameLst>
                                      </p:cBhvr>
                                      <p:to>
                                        <p:strVal val="visible"/>
                                      </p:to>
                                    </p:set>
                                    <p:anim calcmode="lin" valueType="num">
                                      <p:cBhvr additive="base">
                                        <p:cTn id="7" dur="500" fill="hold"/>
                                        <p:tgtEl>
                                          <p:spTgt spid="12290">
                                            <p:txEl>
                                              <p:charRg st="0" end="2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2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290">
                                            <p:txEl>
                                              <p:charRg st="21" end="34"/>
                                            </p:txEl>
                                          </p:spTgt>
                                        </p:tgtEl>
                                        <p:attrNameLst>
                                          <p:attrName>style.visibility</p:attrName>
                                        </p:attrNameLst>
                                      </p:cBhvr>
                                      <p:to>
                                        <p:strVal val="visible"/>
                                      </p:to>
                                    </p:set>
                                    <p:anim calcmode="lin" valueType="num">
                                      <p:cBhvr additive="base">
                                        <p:cTn id="11" dur="500" fill="hold"/>
                                        <p:tgtEl>
                                          <p:spTgt spid="12290">
                                            <p:txEl>
                                              <p:charRg st="21" end="3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charRg st="21" end="34"/>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290">
                                            <p:txEl>
                                              <p:charRg st="35" end="56"/>
                                            </p:txEl>
                                          </p:spTgt>
                                        </p:tgtEl>
                                        <p:attrNameLst>
                                          <p:attrName>style.visibility</p:attrName>
                                        </p:attrNameLst>
                                      </p:cBhvr>
                                      <p:to>
                                        <p:strVal val="visible"/>
                                      </p:to>
                                    </p:set>
                                    <p:anim calcmode="lin" valueType="num">
                                      <p:cBhvr additive="base">
                                        <p:cTn id="17" dur="500" fill="hold"/>
                                        <p:tgtEl>
                                          <p:spTgt spid="12290">
                                            <p:txEl>
                                              <p:charRg st="35" end="5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90">
                                            <p:txEl>
                                              <p:charRg st="35" end="56"/>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290">
                                            <p:txEl>
                                              <p:charRg st="57" end="121"/>
                                            </p:txEl>
                                          </p:spTgt>
                                        </p:tgtEl>
                                        <p:attrNameLst>
                                          <p:attrName>style.visibility</p:attrName>
                                        </p:attrNameLst>
                                      </p:cBhvr>
                                      <p:to>
                                        <p:strVal val="visible"/>
                                      </p:to>
                                    </p:set>
                                    <p:anim calcmode="lin" valueType="num">
                                      <p:cBhvr additive="base">
                                        <p:cTn id="23" dur="500" fill="hold"/>
                                        <p:tgtEl>
                                          <p:spTgt spid="12290">
                                            <p:txEl>
                                              <p:charRg st="57" end="12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290">
                                            <p:txEl>
                                              <p:charRg st="57" end="121"/>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2290">
                                            <p:txEl>
                                              <p:charRg st="122" end="181"/>
                                            </p:txEl>
                                          </p:spTgt>
                                        </p:tgtEl>
                                        <p:attrNameLst>
                                          <p:attrName>style.visibility</p:attrName>
                                        </p:attrNameLst>
                                      </p:cBhvr>
                                      <p:to>
                                        <p:strVal val="visible"/>
                                      </p:to>
                                    </p:set>
                                    <p:anim calcmode="lin" valueType="num">
                                      <p:cBhvr additive="base">
                                        <p:cTn id="27" dur="500" fill="hold"/>
                                        <p:tgtEl>
                                          <p:spTgt spid="12290">
                                            <p:txEl>
                                              <p:charRg st="122" end="18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290">
                                            <p:txEl>
                                              <p:charRg st="122" end="181"/>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12290">
                                            <p:txEl>
                                              <p:charRg st="182" end="197"/>
                                            </p:txEl>
                                          </p:spTgt>
                                        </p:tgtEl>
                                        <p:attrNameLst>
                                          <p:attrName>style.visibility</p:attrName>
                                        </p:attrNameLst>
                                      </p:cBhvr>
                                      <p:to>
                                        <p:strVal val="visible"/>
                                      </p:to>
                                    </p:set>
                                    <p:anim calcmode="lin" valueType="num">
                                      <p:cBhvr additive="base">
                                        <p:cTn id="33" dur="500" fill="hold"/>
                                        <p:tgtEl>
                                          <p:spTgt spid="12290">
                                            <p:txEl>
                                              <p:charRg st="182" end="19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290">
                                            <p:txEl>
                                              <p:charRg st="182" end="197"/>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290">
                                            <p:txEl>
                                              <p:charRg st="197" end="270"/>
                                            </p:txEl>
                                          </p:spTgt>
                                        </p:tgtEl>
                                        <p:attrNameLst>
                                          <p:attrName>style.visibility</p:attrName>
                                        </p:attrNameLst>
                                      </p:cBhvr>
                                      <p:to>
                                        <p:strVal val="visible"/>
                                      </p:to>
                                    </p:set>
                                    <p:anim calcmode="lin" valueType="num">
                                      <p:cBhvr additive="base">
                                        <p:cTn id="37" dur="500" fill="hold"/>
                                        <p:tgtEl>
                                          <p:spTgt spid="12290">
                                            <p:txEl>
                                              <p:charRg st="197" end="27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290">
                                            <p:txEl>
                                              <p:charRg st="197" end="27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23850" y="260350"/>
            <a:ext cx="8496300" cy="6064250"/>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III. </a:t>
            </a:r>
            <a:r>
              <a:rPr lang="zh-CN" altLang="en-US" sz="3600" b="1" dirty="0">
                <a:latin typeface="Times New Roman" panose="02020603050405020304" pitchFamily="18" charset="0"/>
                <a:ea typeface="宋体" panose="02010600030101010101" pitchFamily="2" charset="-122"/>
              </a:rPr>
              <a:t>心理因素与应激反应的认知理论</a:t>
            </a:r>
            <a:endParaRPr lang="en-US" altLang="zh-CN" sz="3200" dirty="0">
              <a:latin typeface="Times New Roman" panose="02020603050405020304" pitchFamily="18" charset="0"/>
              <a:ea typeface="宋体" panose="02010600030101010101" pitchFamily="2" charset="-122"/>
            </a:endParaRPr>
          </a:p>
          <a:p>
            <a:pPr lvl="0"/>
            <a:r>
              <a:rPr lang="en-US" altLang="zh-CN" sz="3200" dirty="0">
                <a:latin typeface="Times New Roman" panose="02020603050405020304" pitchFamily="18" charset="0"/>
                <a:ea typeface="宋体" panose="02010600030101010101" pitchFamily="2" charset="-122"/>
              </a:rPr>
              <a:t>3.2 </a:t>
            </a:r>
            <a:r>
              <a:rPr lang="zh-CN" altLang="en-US" sz="3200" dirty="0">
                <a:latin typeface="Times New Roman" panose="02020603050405020304" pitchFamily="18" charset="0"/>
                <a:ea typeface="宋体" panose="02010600030101010101" pitchFamily="2" charset="-122"/>
              </a:rPr>
              <a:t>心理顽强（</a:t>
            </a:r>
            <a:r>
              <a:rPr lang="en-US" altLang="zh-CN" sz="3200" dirty="0">
                <a:latin typeface="Times New Roman" panose="02020603050405020304" pitchFamily="18" charset="0"/>
                <a:ea typeface="宋体" panose="02010600030101010101" pitchFamily="2" charset="-122"/>
              </a:rPr>
              <a:t>Hardiness</a:t>
            </a:r>
            <a:r>
              <a:rPr lang="zh-CN" altLang="en-US" sz="3200" dirty="0">
                <a:latin typeface="Times New Roman" panose="02020603050405020304" pitchFamily="18" charset="0"/>
                <a:ea typeface="宋体" panose="02010600030101010101" pitchFamily="2" charset="-122"/>
              </a:rPr>
              <a:t>）</a:t>
            </a:r>
            <a:endParaRPr lang="en-US" altLang="zh-CN" sz="32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个体即使在面对重要的压力事件时也不会在身体上或情绪上受到干扰和妨碍。</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心理顽强的人具有的品质：</a:t>
            </a: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积极投入工作和社交活动</a:t>
            </a:r>
            <a:r>
              <a:rPr lang="en-US" altLang="zh-CN" sz="2000" dirty="0">
                <a:latin typeface="Times New Roman" panose="02020603050405020304" pitchFamily="18" charset="0"/>
                <a:ea typeface="宋体" panose="02010600030101010101" pitchFamily="2" charset="-122"/>
              </a:rPr>
              <a:t>/</a:t>
            </a:r>
            <a:r>
              <a:rPr lang="zh-CN" altLang="en-US" sz="2000" dirty="0">
                <a:latin typeface="Times New Roman" panose="02020603050405020304" pitchFamily="18" charset="0"/>
                <a:ea typeface="宋体" panose="02010600030101010101" pitchFamily="2" charset="-122"/>
              </a:rPr>
              <a:t>社会活动；</a:t>
            </a:r>
            <a:endParaRPr lang="zh-CN" altLang="en-US"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倾向于挑战和变化（挑战在生活中无处不在，挑战是成长的机会，而不是对安全的威胁）；</a:t>
            </a:r>
            <a:endParaRPr lang="zh-CN" altLang="en-US"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对生活中的事情有控制感（与能力和胜任感联系在一起）。</a:t>
            </a:r>
            <a:endParaRPr lang="zh-CN" altLang="en-US" sz="2000" dirty="0">
              <a:latin typeface="Times New Roman" panose="02020603050405020304" pitchFamily="18" charset="0"/>
              <a:ea typeface="宋体" panose="02010600030101010101" pitchFamily="2" charset="-122"/>
            </a:endParaRPr>
          </a:p>
          <a:p>
            <a:pPr lvl="0"/>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v"/>
            </a:pPr>
            <a:r>
              <a:rPr lang="zh-CN" altLang="en-US" sz="2000" dirty="0">
                <a:latin typeface="Times New Roman" panose="02020603050405020304" pitchFamily="18" charset="0"/>
                <a:ea typeface="宋体" panose="02010600030101010101" pitchFamily="2" charset="-122"/>
              </a:rPr>
              <a:t>最关键的人格特征是：控制感和对目标的执行。</a:t>
            </a:r>
            <a:endParaRPr lang="en-US" altLang="zh-CN" sz="20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顽强可以预测更好的身体和心理健康，因为它影响个体对压力源严重程度的感知。</a:t>
            </a:r>
            <a:endParaRPr lang="zh-CN" altLang="en-US"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20"/>
                                            </p:txEl>
                                          </p:spTgt>
                                        </p:tgtEl>
                                        <p:attrNameLst>
                                          <p:attrName>style.visibility</p:attrName>
                                        </p:attrNameLst>
                                      </p:cBhvr>
                                      <p:to>
                                        <p:strVal val="visible"/>
                                      </p:to>
                                    </p:set>
                                    <p:anim calcmode="lin" valueType="num">
                                      <p:cBhvr additive="base">
                                        <p:cTn id="7" dur="500" fill="hold"/>
                                        <p:tgtEl>
                                          <p:spTgt spid="12290">
                                            <p:txEl>
                                              <p:charRg st="0" end="2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2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290">
                                            <p:txEl>
                                              <p:charRg st="20" end="40"/>
                                            </p:txEl>
                                          </p:spTgt>
                                        </p:tgtEl>
                                        <p:attrNameLst>
                                          <p:attrName>style.visibility</p:attrName>
                                        </p:attrNameLst>
                                      </p:cBhvr>
                                      <p:to>
                                        <p:strVal val="visible"/>
                                      </p:to>
                                    </p:set>
                                    <p:anim calcmode="lin" valueType="num">
                                      <p:cBhvr additive="base">
                                        <p:cTn id="11" dur="500" fill="hold"/>
                                        <p:tgtEl>
                                          <p:spTgt spid="12290">
                                            <p:txEl>
                                              <p:charRg st="20" end="4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charRg st="20" end="4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290">
                                            <p:txEl>
                                              <p:charRg st="41" end="76"/>
                                            </p:txEl>
                                          </p:spTgt>
                                        </p:tgtEl>
                                        <p:attrNameLst>
                                          <p:attrName>style.visibility</p:attrName>
                                        </p:attrNameLst>
                                      </p:cBhvr>
                                      <p:to>
                                        <p:strVal val="visible"/>
                                      </p:to>
                                    </p:set>
                                    <p:anim calcmode="lin" valueType="num">
                                      <p:cBhvr additive="base">
                                        <p:cTn id="17" dur="500" fill="hold"/>
                                        <p:tgtEl>
                                          <p:spTgt spid="12290">
                                            <p:txEl>
                                              <p:charRg st="41" end="7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90">
                                            <p:txEl>
                                              <p:charRg st="41" end="76"/>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290">
                                            <p:txEl>
                                              <p:charRg st="77" end="90"/>
                                            </p:txEl>
                                          </p:spTgt>
                                        </p:tgtEl>
                                        <p:attrNameLst>
                                          <p:attrName>style.visibility</p:attrName>
                                        </p:attrNameLst>
                                      </p:cBhvr>
                                      <p:to>
                                        <p:strVal val="visible"/>
                                      </p:to>
                                    </p:set>
                                    <p:anim calcmode="lin" valueType="num">
                                      <p:cBhvr additive="base">
                                        <p:cTn id="23" dur="500" fill="hold"/>
                                        <p:tgtEl>
                                          <p:spTgt spid="12290">
                                            <p:txEl>
                                              <p:charRg st="77" end="9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290">
                                            <p:txEl>
                                              <p:charRg st="77" end="90"/>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2290">
                                            <p:txEl>
                                              <p:charRg st="90" end="108"/>
                                            </p:txEl>
                                          </p:spTgt>
                                        </p:tgtEl>
                                        <p:attrNameLst>
                                          <p:attrName>style.visibility</p:attrName>
                                        </p:attrNameLst>
                                      </p:cBhvr>
                                      <p:to>
                                        <p:strVal val="visible"/>
                                      </p:to>
                                    </p:set>
                                    <p:anim calcmode="lin" valueType="num">
                                      <p:cBhvr additive="base">
                                        <p:cTn id="27" dur="500" fill="hold"/>
                                        <p:tgtEl>
                                          <p:spTgt spid="12290">
                                            <p:txEl>
                                              <p:charRg st="90" end="108"/>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290">
                                            <p:txEl>
                                              <p:charRg st="90" end="108"/>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290">
                                            <p:txEl>
                                              <p:charRg st="108" end="149"/>
                                            </p:txEl>
                                          </p:spTgt>
                                        </p:tgtEl>
                                        <p:attrNameLst>
                                          <p:attrName>style.visibility</p:attrName>
                                        </p:attrNameLst>
                                      </p:cBhvr>
                                      <p:to>
                                        <p:strVal val="visible"/>
                                      </p:to>
                                    </p:set>
                                    <p:anim calcmode="lin" valueType="num">
                                      <p:cBhvr additive="base">
                                        <p:cTn id="31" dur="500" fill="hold"/>
                                        <p:tgtEl>
                                          <p:spTgt spid="12290">
                                            <p:txEl>
                                              <p:charRg st="108" end="14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90">
                                            <p:txEl>
                                              <p:charRg st="108" end="149"/>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290">
                                            <p:txEl>
                                              <p:charRg st="149" end="176"/>
                                            </p:txEl>
                                          </p:spTgt>
                                        </p:tgtEl>
                                        <p:attrNameLst>
                                          <p:attrName>style.visibility</p:attrName>
                                        </p:attrNameLst>
                                      </p:cBhvr>
                                      <p:to>
                                        <p:strVal val="visible"/>
                                      </p:to>
                                    </p:set>
                                    <p:anim calcmode="lin" valueType="num">
                                      <p:cBhvr additive="base">
                                        <p:cTn id="35" dur="500" fill="hold"/>
                                        <p:tgtEl>
                                          <p:spTgt spid="12290">
                                            <p:txEl>
                                              <p:charRg st="149" end="17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290">
                                            <p:txEl>
                                              <p:charRg st="149" end="17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2290">
                                            <p:txEl>
                                              <p:charRg st="200" end="237"/>
                                            </p:txEl>
                                          </p:spTgt>
                                        </p:tgtEl>
                                        <p:attrNameLst>
                                          <p:attrName>style.visibility</p:attrName>
                                        </p:attrNameLst>
                                      </p:cBhvr>
                                      <p:to>
                                        <p:strVal val="visible"/>
                                      </p:to>
                                    </p:set>
                                    <p:anim calcmode="lin" valueType="num">
                                      <p:cBhvr additive="base">
                                        <p:cTn id="41" dur="500" fill="hold"/>
                                        <p:tgtEl>
                                          <p:spTgt spid="12290">
                                            <p:txEl>
                                              <p:charRg st="200" end="23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2290">
                                            <p:txEl>
                                              <p:charRg st="200" end="23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23850" y="260350"/>
            <a:ext cx="8496300" cy="6494463"/>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III. </a:t>
            </a:r>
            <a:r>
              <a:rPr lang="zh-CN" altLang="en-US" sz="3600" b="1" dirty="0">
                <a:latin typeface="Times New Roman" panose="02020603050405020304" pitchFamily="18" charset="0"/>
                <a:ea typeface="宋体" panose="02010600030101010101" pitchFamily="2" charset="-122"/>
              </a:rPr>
              <a:t>心理因素与应激反应的认知理论</a:t>
            </a:r>
            <a:endParaRPr lang="en-US" altLang="zh-CN" sz="3200" dirty="0">
              <a:latin typeface="Times New Roman" panose="02020603050405020304" pitchFamily="18" charset="0"/>
              <a:ea typeface="宋体" panose="02010600030101010101" pitchFamily="2" charset="-122"/>
            </a:endParaRPr>
          </a:p>
          <a:p>
            <a:pPr lvl="0"/>
            <a:r>
              <a:rPr lang="en-US" altLang="zh-CN" sz="3200" dirty="0">
                <a:latin typeface="Times New Roman" panose="02020603050405020304" pitchFamily="18" charset="0"/>
                <a:ea typeface="宋体" panose="02010600030101010101" pitchFamily="2" charset="-122"/>
              </a:rPr>
              <a:t>3.3 A</a:t>
            </a:r>
            <a:r>
              <a:rPr lang="zh-CN" altLang="en-US" sz="3200" dirty="0">
                <a:latin typeface="Times New Roman" panose="02020603050405020304" pitchFamily="18" charset="0"/>
                <a:ea typeface="宋体" panose="02010600030101010101" pitchFamily="2" charset="-122"/>
              </a:rPr>
              <a:t>型人格 </a:t>
            </a:r>
            <a:r>
              <a:rPr lang="en-US" altLang="zh-CN" sz="3200" dirty="0">
                <a:latin typeface="Times New Roman" panose="02020603050405020304" pitchFamily="18" charset="0"/>
                <a:ea typeface="宋体" panose="02010600030101010101" pitchFamily="2" charset="-122"/>
              </a:rPr>
              <a:t>(Type A Pattern</a:t>
            </a:r>
            <a:r>
              <a:rPr lang="zh-CN" altLang="en-US" sz="3200" dirty="0">
                <a:latin typeface="Times New Roman" panose="02020603050405020304" pitchFamily="18" charset="0"/>
                <a:ea typeface="宋体" panose="02010600030101010101" pitchFamily="2" charset="-122"/>
              </a:rPr>
              <a:t>）</a:t>
            </a:r>
            <a:endParaRPr lang="en-US" altLang="zh-CN" sz="3200" dirty="0">
              <a:latin typeface="Times New Roman" panose="02020603050405020304" pitchFamily="18" charset="0"/>
              <a:ea typeface="宋体" panose="02010600030101010101" pitchFamily="2" charset="-122"/>
            </a:endParaRPr>
          </a:p>
          <a:p>
            <a:pPr lvl="0"/>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上世纪</a:t>
            </a:r>
            <a:r>
              <a:rPr lang="en-US" altLang="zh-CN" sz="2400" dirty="0">
                <a:latin typeface="Times New Roman" panose="02020603050405020304" pitchFamily="18" charset="0"/>
                <a:ea typeface="宋体" panose="02010600030101010101" pitchFamily="2" charset="-122"/>
              </a:rPr>
              <a:t>50</a:t>
            </a:r>
            <a:r>
              <a:rPr lang="zh-CN" altLang="en-US" sz="2400" dirty="0">
                <a:latin typeface="Times New Roman" panose="02020603050405020304" pitchFamily="18" charset="0"/>
                <a:ea typeface="宋体" panose="02010600030101010101" pitchFamily="2" charset="-122"/>
              </a:rPr>
              <a:t>年代，两位心脏科医生总结，用于描述冠心病和心脏病患者的行为特征。</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主要特征：</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具有时间紧迫感，同一时间思考和做两件事；</a:t>
            </a:r>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把越来越多的事情安排到越来越少的时间里去；</a:t>
            </a:r>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不留意或对周围环境中的美好事物不感兴趣；</a:t>
            </a:r>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当别人讲话时加以催促；</a:t>
            </a:r>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当不得不排队时，或当车自认为开得慢时容易被过度激怒；</a:t>
            </a:r>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相信如果希望事情做得好，必须亲力亲为；</a:t>
            </a:r>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很难静下心来或什么事也不做；</a:t>
            </a:r>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当面对拖延和看起来能力弱的人时缺乏耐心，容易生气；</a:t>
            </a:r>
            <a:r>
              <a:rPr lang="en-US" altLang="zh-CN" sz="2000" dirty="0">
                <a:latin typeface="Times New Roman" panose="02020603050405020304" pitchFamily="18" charset="0"/>
                <a:ea typeface="宋体" panose="02010600030101010101" pitchFamily="2" charset="-122"/>
              </a:rPr>
              <a:t> </a:t>
            </a:r>
            <a:endParaRPr lang="en-US" altLang="zh-CN" sz="2000" dirty="0">
              <a:latin typeface="Times New Roman" panose="02020603050405020304" pitchFamily="18" charset="0"/>
              <a:ea typeface="宋体" panose="02010600030101010101" pitchFamily="2" charset="-122"/>
            </a:endParaRPr>
          </a:p>
          <a:p>
            <a:pPr lvl="0"/>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b="1" dirty="0">
                <a:latin typeface="Times New Roman" panose="02020603050405020304" pitchFamily="18" charset="0"/>
                <a:ea typeface="宋体" panose="02010600030101010101" pitchFamily="2" charset="-122"/>
              </a:rPr>
              <a:t>敌意</a:t>
            </a:r>
            <a:r>
              <a:rPr lang="zh-CN" altLang="en-US" sz="2400" dirty="0">
                <a:latin typeface="Times New Roman" panose="02020603050405020304" pitchFamily="18" charset="0"/>
                <a:ea typeface="宋体" panose="02010600030101010101" pitchFamily="2" charset="-122"/>
              </a:rPr>
              <a:t>被认为是</a:t>
            </a:r>
            <a:r>
              <a:rPr lang="en-US" altLang="zh-CN" sz="2400" dirty="0">
                <a:latin typeface="Times New Roman" panose="02020603050405020304" pitchFamily="18" charset="0"/>
                <a:ea typeface="宋体" panose="02010600030101010101" pitchFamily="2" charset="-122"/>
              </a:rPr>
              <a:t>A</a:t>
            </a:r>
            <a:r>
              <a:rPr lang="zh-CN" altLang="en-US" sz="2400" dirty="0">
                <a:latin typeface="Times New Roman" panose="02020603050405020304" pitchFamily="18" charset="0"/>
                <a:ea typeface="宋体" panose="02010600030101010101" pitchFamily="2" charset="-122"/>
              </a:rPr>
              <a:t>型人格的最关键特征：敌意与心脏病的关系在控制了吸烟、年龄和血压高后依然显著（压抑愤怒不表现）</a:t>
            </a:r>
            <a:r>
              <a:rPr lang="zh-CN" altLang="en-US" sz="2000" dirty="0">
                <a:latin typeface="Times New Roman" panose="02020603050405020304" pitchFamily="18" charset="0"/>
                <a:ea typeface="宋体" panose="02010600030101010101" pitchFamily="2" charset="-122"/>
              </a:rPr>
              <a:t>。</a:t>
            </a:r>
            <a:endParaRPr lang="zh-CN" altLang="en-US" sz="20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20"/>
                                            </p:txEl>
                                          </p:spTgt>
                                        </p:tgtEl>
                                        <p:attrNameLst>
                                          <p:attrName>style.visibility</p:attrName>
                                        </p:attrNameLst>
                                      </p:cBhvr>
                                      <p:to>
                                        <p:strVal val="visible"/>
                                      </p:to>
                                    </p:set>
                                    <p:anim calcmode="lin" valueType="num">
                                      <p:cBhvr additive="base">
                                        <p:cTn id="7" dur="500" fill="hold"/>
                                        <p:tgtEl>
                                          <p:spTgt spid="12290">
                                            <p:txEl>
                                              <p:charRg st="0" end="2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2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290">
                                            <p:txEl>
                                              <p:charRg st="20" end="46"/>
                                            </p:txEl>
                                          </p:spTgt>
                                        </p:tgtEl>
                                        <p:attrNameLst>
                                          <p:attrName>style.visibility</p:attrName>
                                        </p:attrNameLst>
                                      </p:cBhvr>
                                      <p:to>
                                        <p:strVal val="visible"/>
                                      </p:to>
                                    </p:set>
                                    <p:anim calcmode="lin" valueType="num">
                                      <p:cBhvr additive="base">
                                        <p:cTn id="11" dur="500" fill="hold"/>
                                        <p:tgtEl>
                                          <p:spTgt spid="12290">
                                            <p:txEl>
                                              <p:charRg st="20" end="46"/>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charRg st="20" end="46"/>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290">
                                            <p:txEl>
                                              <p:charRg st="47" end="85"/>
                                            </p:txEl>
                                          </p:spTgt>
                                        </p:tgtEl>
                                        <p:attrNameLst>
                                          <p:attrName>style.visibility</p:attrName>
                                        </p:attrNameLst>
                                      </p:cBhvr>
                                      <p:to>
                                        <p:strVal val="visible"/>
                                      </p:to>
                                    </p:set>
                                    <p:anim calcmode="lin" valueType="num">
                                      <p:cBhvr additive="base">
                                        <p:cTn id="17" dur="500" fill="hold"/>
                                        <p:tgtEl>
                                          <p:spTgt spid="12290">
                                            <p:txEl>
                                              <p:charRg st="47" end="8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90">
                                            <p:txEl>
                                              <p:charRg st="47" end="85"/>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290">
                                            <p:txEl>
                                              <p:charRg st="86" end="92"/>
                                            </p:txEl>
                                          </p:spTgt>
                                        </p:tgtEl>
                                        <p:attrNameLst>
                                          <p:attrName>style.visibility</p:attrName>
                                        </p:attrNameLst>
                                      </p:cBhvr>
                                      <p:to>
                                        <p:strVal val="visible"/>
                                      </p:to>
                                    </p:set>
                                    <p:anim calcmode="lin" valueType="num">
                                      <p:cBhvr additive="base">
                                        <p:cTn id="23" dur="500" fill="hold"/>
                                        <p:tgtEl>
                                          <p:spTgt spid="12290">
                                            <p:txEl>
                                              <p:charRg st="86" end="9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290">
                                            <p:txEl>
                                              <p:charRg st="86" end="92"/>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2290">
                                            <p:txEl>
                                              <p:charRg st="92" end="113"/>
                                            </p:txEl>
                                          </p:spTgt>
                                        </p:tgtEl>
                                        <p:attrNameLst>
                                          <p:attrName>style.visibility</p:attrName>
                                        </p:attrNameLst>
                                      </p:cBhvr>
                                      <p:to>
                                        <p:strVal val="visible"/>
                                      </p:to>
                                    </p:set>
                                    <p:anim calcmode="lin" valueType="num">
                                      <p:cBhvr additive="base">
                                        <p:cTn id="27" dur="500" fill="hold"/>
                                        <p:tgtEl>
                                          <p:spTgt spid="12290">
                                            <p:txEl>
                                              <p:charRg st="92" end="113"/>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2290">
                                            <p:txEl>
                                              <p:charRg st="92" end="113"/>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290">
                                            <p:txEl>
                                              <p:charRg st="113" end="135"/>
                                            </p:txEl>
                                          </p:spTgt>
                                        </p:tgtEl>
                                        <p:attrNameLst>
                                          <p:attrName>style.visibility</p:attrName>
                                        </p:attrNameLst>
                                      </p:cBhvr>
                                      <p:to>
                                        <p:strVal val="visible"/>
                                      </p:to>
                                    </p:set>
                                    <p:anim calcmode="lin" valueType="num">
                                      <p:cBhvr additive="base">
                                        <p:cTn id="31" dur="500" fill="hold"/>
                                        <p:tgtEl>
                                          <p:spTgt spid="12290">
                                            <p:txEl>
                                              <p:charRg st="113" end="13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2290">
                                            <p:txEl>
                                              <p:charRg st="113" end="135"/>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2290">
                                            <p:txEl>
                                              <p:charRg st="135" end="156"/>
                                            </p:txEl>
                                          </p:spTgt>
                                        </p:tgtEl>
                                        <p:attrNameLst>
                                          <p:attrName>style.visibility</p:attrName>
                                        </p:attrNameLst>
                                      </p:cBhvr>
                                      <p:to>
                                        <p:strVal val="visible"/>
                                      </p:to>
                                    </p:set>
                                    <p:anim calcmode="lin" valueType="num">
                                      <p:cBhvr additive="base">
                                        <p:cTn id="35" dur="500" fill="hold"/>
                                        <p:tgtEl>
                                          <p:spTgt spid="12290">
                                            <p:txEl>
                                              <p:charRg st="135" end="15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2290">
                                            <p:txEl>
                                              <p:charRg st="135" end="15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2290">
                                            <p:txEl>
                                              <p:charRg st="156" end="168"/>
                                            </p:txEl>
                                          </p:spTgt>
                                        </p:tgtEl>
                                        <p:attrNameLst>
                                          <p:attrName>style.visibility</p:attrName>
                                        </p:attrNameLst>
                                      </p:cBhvr>
                                      <p:to>
                                        <p:strVal val="visible"/>
                                      </p:to>
                                    </p:set>
                                    <p:anim calcmode="lin" valueType="num">
                                      <p:cBhvr additive="base">
                                        <p:cTn id="39" dur="500" fill="hold"/>
                                        <p:tgtEl>
                                          <p:spTgt spid="12290">
                                            <p:txEl>
                                              <p:charRg st="156" end="168"/>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2290">
                                            <p:txEl>
                                              <p:charRg st="156" end="168"/>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2290">
                                            <p:txEl>
                                              <p:charRg st="168" end="195"/>
                                            </p:txEl>
                                          </p:spTgt>
                                        </p:tgtEl>
                                        <p:attrNameLst>
                                          <p:attrName>style.visibility</p:attrName>
                                        </p:attrNameLst>
                                      </p:cBhvr>
                                      <p:to>
                                        <p:strVal val="visible"/>
                                      </p:to>
                                    </p:set>
                                    <p:anim calcmode="lin" valueType="num">
                                      <p:cBhvr additive="base">
                                        <p:cTn id="43" dur="500" fill="hold"/>
                                        <p:tgtEl>
                                          <p:spTgt spid="12290">
                                            <p:txEl>
                                              <p:charRg st="168" end="19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2290">
                                            <p:txEl>
                                              <p:charRg st="168" end="195"/>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2290">
                                            <p:txEl>
                                              <p:charRg st="195" end="215"/>
                                            </p:txEl>
                                          </p:spTgt>
                                        </p:tgtEl>
                                        <p:attrNameLst>
                                          <p:attrName>style.visibility</p:attrName>
                                        </p:attrNameLst>
                                      </p:cBhvr>
                                      <p:to>
                                        <p:strVal val="visible"/>
                                      </p:to>
                                    </p:set>
                                    <p:anim calcmode="lin" valueType="num">
                                      <p:cBhvr additive="base">
                                        <p:cTn id="47" dur="500" fill="hold"/>
                                        <p:tgtEl>
                                          <p:spTgt spid="12290">
                                            <p:txEl>
                                              <p:charRg st="195" end="215"/>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2290">
                                            <p:txEl>
                                              <p:charRg st="195" end="215"/>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2290">
                                            <p:txEl>
                                              <p:charRg st="215" end="230"/>
                                            </p:txEl>
                                          </p:spTgt>
                                        </p:tgtEl>
                                        <p:attrNameLst>
                                          <p:attrName>style.visibility</p:attrName>
                                        </p:attrNameLst>
                                      </p:cBhvr>
                                      <p:to>
                                        <p:strVal val="visible"/>
                                      </p:to>
                                    </p:set>
                                    <p:anim calcmode="lin" valueType="num">
                                      <p:cBhvr additive="base">
                                        <p:cTn id="51" dur="500" fill="hold"/>
                                        <p:tgtEl>
                                          <p:spTgt spid="12290">
                                            <p:txEl>
                                              <p:charRg st="215" end="23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12290">
                                            <p:txEl>
                                              <p:charRg st="215" end="230"/>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2290">
                                            <p:txEl>
                                              <p:charRg st="230" end="257"/>
                                            </p:txEl>
                                          </p:spTgt>
                                        </p:tgtEl>
                                        <p:attrNameLst>
                                          <p:attrName>style.visibility</p:attrName>
                                        </p:attrNameLst>
                                      </p:cBhvr>
                                      <p:to>
                                        <p:strVal val="visible"/>
                                      </p:to>
                                    </p:set>
                                    <p:anim calcmode="lin" valueType="num">
                                      <p:cBhvr additive="base">
                                        <p:cTn id="55" dur="500" fill="hold"/>
                                        <p:tgtEl>
                                          <p:spTgt spid="12290">
                                            <p:txEl>
                                              <p:charRg st="230" end="25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12290">
                                            <p:txEl>
                                              <p:charRg st="230" end="25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2290">
                                            <p:txEl>
                                              <p:charRg st="258" end="313"/>
                                            </p:txEl>
                                          </p:spTgt>
                                        </p:tgtEl>
                                        <p:attrNameLst>
                                          <p:attrName>style.visibility</p:attrName>
                                        </p:attrNameLst>
                                      </p:cBhvr>
                                      <p:to>
                                        <p:strVal val="visible"/>
                                      </p:to>
                                    </p:set>
                                    <p:anim calcmode="lin" valueType="num">
                                      <p:cBhvr additive="base">
                                        <p:cTn id="61" dur="500" fill="hold"/>
                                        <p:tgtEl>
                                          <p:spTgt spid="12290">
                                            <p:txEl>
                                              <p:charRg st="258" end="313"/>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2290">
                                            <p:txEl>
                                              <p:charRg st="258" end="3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23850" y="260350"/>
            <a:ext cx="8496300" cy="6432550"/>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IV. </a:t>
            </a:r>
            <a:r>
              <a:rPr lang="zh-CN" altLang="en-US" sz="3600" b="1" dirty="0">
                <a:latin typeface="Times New Roman" panose="02020603050405020304" pitchFamily="18" charset="0"/>
                <a:ea typeface="宋体" panose="02010600030101010101" pitchFamily="2" charset="-122"/>
              </a:rPr>
              <a:t>应对策略（</a:t>
            </a:r>
            <a:r>
              <a:rPr lang="en-US" altLang="zh-CN" sz="3600" b="1" dirty="0">
                <a:latin typeface="Times New Roman" panose="02020603050405020304" pitchFamily="18" charset="0"/>
                <a:ea typeface="宋体" panose="02010600030101010101" pitchFamily="2" charset="-122"/>
              </a:rPr>
              <a:t>Coping skills</a:t>
            </a:r>
            <a:r>
              <a:rPr lang="zh-CN" altLang="en-US" sz="3600" b="1" dirty="0">
                <a:latin typeface="Times New Roman" panose="02020603050405020304" pitchFamily="18" charset="0"/>
                <a:ea typeface="宋体" panose="02010600030101010101" pitchFamily="2" charset="-122"/>
              </a:rPr>
              <a:t>）</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r>
              <a:rPr lang="en-US" altLang="zh-CN" sz="3200" dirty="0">
                <a:latin typeface="Times New Roman" panose="02020603050405020304" pitchFamily="18" charset="0"/>
                <a:ea typeface="宋体" panose="02010600030101010101" pitchFamily="2" charset="-122"/>
              </a:rPr>
              <a:t>4.1 </a:t>
            </a:r>
            <a:r>
              <a:rPr lang="zh-CN" altLang="en-US" sz="3200" dirty="0">
                <a:latin typeface="Times New Roman" panose="02020603050405020304" pitchFamily="18" charset="0"/>
                <a:ea typeface="宋体" panose="02010600030101010101" pitchFamily="2" charset="-122"/>
              </a:rPr>
              <a:t>应对的含义（</a:t>
            </a:r>
            <a:r>
              <a:rPr lang="en-US" altLang="zh-CN" sz="3200" dirty="0">
                <a:latin typeface="Times New Roman" panose="02020603050405020304" pitchFamily="18" charset="0"/>
                <a:ea typeface="宋体" panose="02010600030101010101" pitchFamily="2" charset="-122"/>
              </a:rPr>
              <a:t>Coping</a:t>
            </a:r>
            <a:r>
              <a:rPr lang="zh-CN" altLang="en-US" sz="3200" dirty="0">
                <a:latin typeface="Times New Roman" panose="02020603050405020304" pitchFamily="18" charset="0"/>
                <a:ea typeface="宋体" panose="02010600030101010101" pitchFamily="2" charset="-122"/>
              </a:rPr>
              <a:t>）</a:t>
            </a:r>
            <a:endParaRPr lang="en-US" altLang="zh-CN" sz="32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是指个体试图管理压力带来的不适的过程。</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en-US" altLang="zh-CN" sz="2400" dirty="0">
              <a:latin typeface="Times New Roman" panose="02020603050405020304" pitchFamily="18" charset="0"/>
              <a:ea typeface="宋体" panose="02010600030101010101" pitchFamily="2" charset="-122"/>
            </a:endParaRPr>
          </a:p>
          <a:p>
            <a:pPr lvl="0"/>
            <a:r>
              <a:rPr lang="en-US" altLang="zh-CN" sz="3200" dirty="0">
                <a:latin typeface="Times New Roman" panose="02020603050405020304" pitchFamily="18" charset="0"/>
                <a:ea typeface="宋体" panose="02010600030101010101" pitchFamily="2" charset="-122"/>
              </a:rPr>
              <a:t>4.2 </a:t>
            </a:r>
            <a:r>
              <a:rPr lang="zh-CN" altLang="en-US" sz="3200" dirty="0">
                <a:latin typeface="Times New Roman" panose="02020603050405020304" pitchFamily="18" charset="0"/>
                <a:ea typeface="宋体" panose="02010600030101010101" pitchFamily="2" charset="-122"/>
              </a:rPr>
              <a:t>应对的类别</a:t>
            </a:r>
            <a:endParaRPr lang="en-US" altLang="zh-CN" sz="3200"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问题</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中心应对：个体集中于压力产生的特殊的问题情境，试图找出一些将来可以改变或避免它们的方法。</a:t>
            </a: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情绪</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中心应对：减轻来自紧张或感到压力的情境的情绪，如焦虑、愤怒、冷淡或抑郁，即使情境本身无法改变。</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大多数人在面对压力情境时采取上述两种方法来应对。</a:t>
            </a:r>
            <a:endParaRPr lang="zh-CN" altLang="en-US"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0">
                                            <p:txEl>
                                              <p:charRg st="0" end="24"/>
                                            </p:txEl>
                                          </p:spTgt>
                                        </p:tgtEl>
                                        <p:attrNameLst>
                                          <p:attrName>style.visibility</p:attrName>
                                        </p:attrNameLst>
                                      </p:cBhvr>
                                      <p:to>
                                        <p:strVal val="visible"/>
                                      </p:to>
                                    </p:set>
                                    <p:animEffect transition="in" filter="diamond(in)">
                                      <p:cBhvr>
                                        <p:cTn id="7" dur="2000"/>
                                        <p:tgtEl>
                                          <p:spTgt spid="12290">
                                            <p:txEl>
                                              <p:charRg st="0" end="24"/>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290">
                                            <p:txEl>
                                              <p:charRg st="25" end="43"/>
                                            </p:txEl>
                                          </p:spTgt>
                                        </p:tgtEl>
                                        <p:attrNameLst>
                                          <p:attrName>style.visibility</p:attrName>
                                        </p:attrNameLst>
                                      </p:cBhvr>
                                      <p:to>
                                        <p:strVal val="visible"/>
                                      </p:to>
                                    </p:set>
                                    <p:anim calcmode="lin" valueType="num">
                                      <p:cBhvr additive="base">
                                        <p:cTn id="12" dur="500" fill="hold"/>
                                        <p:tgtEl>
                                          <p:spTgt spid="12290">
                                            <p:txEl>
                                              <p:charRg st="25" end="43"/>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12290">
                                            <p:txEl>
                                              <p:charRg st="25" end="43"/>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2290">
                                            <p:txEl>
                                              <p:charRg st="44" end="64"/>
                                            </p:txEl>
                                          </p:spTgt>
                                        </p:tgtEl>
                                        <p:attrNameLst>
                                          <p:attrName>style.visibility</p:attrName>
                                        </p:attrNameLst>
                                      </p:cBhvr>
                                      <p:to>
                                        <p:strVal val="visible"/>
                                      </p:to>
                                    </p:set>
                                    <p:anim calcmode="lin" valueType="num">
                                      <p:cBhvr additive="base">
                                        <p:cTn id="16" dur="500" fill="hold"/>
                                        <p:tgtEl>
                                          <p:spTgt spid="12290">
                                            <p:txEl>
                                              <p:charRg st="44" end="64"/>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12290">
                                            <p:txEl>
                                              <p:charRg st="44" end="64"/>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12290">
                                            <p:txEl>
                                              <p:charRg st="65" end="75"/>
                                            </p:txEl>
                                          </p:spTgt>
                                        </p:tgtEl>
                                        <p:attrNameLst>
                                          <p:attrName>style.visibility</p:attrName>
                                        </p:attrNameLst>
                                      </p:cBhvr>
                                      <p:to>
                                        <p:strVal val="visible"/>
                                      </p:to>
                                    </p:set>
                                    <p:anim calcmode="lin" valueType="num">
                                      <p:cBhvr additive="base">
                                        <p:cTn id="22" dur="500" fill="hold"/>
                                        <p:tgtEl>
                                          <p:spTgt spid="12290">
                                            <p:txEl>
                                              <p:charRg st="65" end="75"/>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2290">
                                            <p:txEl>
                                              <p:charRg st="65" end="75"/>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2290">
                                            <p:txEl>
                                              <p:charRg st="76" end="124"/>
                                            </p:txEl>
                                          </p:spTgt>
                                        </p:tgtEl>
                                        <p:attrNameLst>
                                          <p:attrName>style.visibility</p:attrName>
                                        </p:attrNameLst>
                                      </p:cBhvr>
                                      <p:to>
                                        <p:strVal val="visible"/>
                                      </p:to>
                                    </p:set>
                                    <p:anim calcmode="lin" valueType="num">
                                      <p:cBhvr additive="base">
                                        <p:cTn id="28" dur="500" fill="hold"/>
                                        <p:tgtEl>
                                          <p:spTgt spid="12290">
                                            <p:txEl>
                                              <p:charRg st="76" end="124"/>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2290">
                                            <p:txEl>
                                              <p:charRg st="76" end="124"/>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12290">
                                            <p:txEl>
                                              <p:charRg st="125" end="176"/>
                                            </p:txEl>
                                          </p:spTgt>
                                        </p:tgtEl>
                                        <p:attrNameLst>
                                          <p:attrName>style.visibility</p:attrName>
                                        </p:attrNameLst>
                                      </p:cBhvr>
                                      <p:to>
                                        <p:strVal val="visible"/>
                                      </p:to>
                                    </p:set>
                                    <p:anim calcmode="lin" valueType="num">
                                      <p:cBhvr additive="base">
                                        <p:cTn id="32" dur="500" fill="hold"/>
                                        <p:tgtEl>
                                          <p:spTgt spid="12290">
                                            <p:txEl>
                                              <p:charRg st="125" end="176"/>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12290">
                                            <p:txEl>
                                              <p:charRg st="125" end="176"/>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12290">
                                            <p:txEl>
                                              <p:charRg st="177" end="202"/>
                                            </p:txEl>
                                          </p:spTgt>
                                        </p:tgtEl>
                                        <p:attrNameLst>
                                          <p:attrName>style.visibility</p:attrName>
                                        </p:attrNameLst>
                                      </p:cBhvr>
                                      <p:to>
                                        <p:strVal val="visible"/>
                                      </p:to>
                                    </p:set>
                                    <p:anim calcmode="lin" valueType="num">
                                      <p:cBhvr additive="base">
                                        <p:cTn id="36" dur="500" fill="hold"/>
                                        <p:tgtEl>
                                          <p:spTgt spid="12290">
                                            <p:txEl>
                                              <p:charRg st="177" end="202"/>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12290">
                                            <p:txEl>
                                              <p:charRg st="177" end="20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23850" y="260350"/>
            <a:ext cx="8496300" cy="6124575"/>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IV. </a:t>
            </a:r>
            <a:r>
              <a:rPr lang="zh-CN" altLang="en-US" sz="3600" b="1" dirty="0">
                <a:latin typeface="Times New Roman" panose="02020603050405020304" pitchFamily="18" charset="0"/>
                <a:ea typeface="宋体" panose="02010600030101010101" pitchFamily="2" charset="-122"/>
              </a:rPr>
              <a:t>应对策略（</a:t>
            </a:r>
            <a:r>
              <a:rPr lang="en-US" altLang="zh-CN" sz="3600" b="1" dirty="0">
                <a:latin typeface="Times New Roman" panose="02020603050405020304" pitchFamily="18" charset="0"/>
                <a:ea typeface="宋体" panose="02010600030101010101" pitchFamily="2" charset="-122"/>
              </a:rPr>
              <a:t>Coping skills</a:t>
            </a:r>
            <a:r>
              <a:rPr lang="zh-CN" altLang="en-US" sz="3600" b="1" dirty="0">
                <a:latin typeface="Times New Roman" panose="02020603050405020304" pitchFamily="18" charset="0"/>
                <a:ea typeface="宋体" panose="02010600030101010101" pitchFamily="2" charset="-122"/>
              </a:rPr>
              <a:t>）</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问题</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中心应对：个体集中于压力产生的特殊的问题情境，试图找出一些将来可以改变或避免它们的方法。</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800" dirty="0">
                <a:latin typeface="Times New Roman" panose="02020603050405020304" pitchFamily="18" charset="0"/>
                <a:ea typeface="宋体" panose="02010600030101010101" pitchFamily="2" charset="-122"/>
              </a:rPr>
              <a:t>步骤</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界定这个问题；</a:t>
            </a:r>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找到可供选择的解决方案；</a:t>
            </a:r>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权衡每一种策略的代价和益处；</a:t>
            </a:r>
            <a:endParaRPr lang="en-US" altLang="zh-CN"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000" dirty="0">
                <a:latin typeface="Times New Roman" panose="02020603050405020304" pitchFamily="18" charset="0"/>
                <a:ea typeface="宋体" panose="02010600030101010101" pitchFamily="2" charset="-122"/>
              </a:rPr>
              <a:t>做出决定。</a:t>
            </a:r>
            <a:endParaRPr lang="zh-CN" altLang="en-US" sz="20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两个例子：同伴交往；师生交往</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问题中心策略可以是向内的，即改变自己而非改变外部环境。</a:t>
            </a:r>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问题中心的策略有助于减轻沮丧的水平，甚至缩短沮丧和郁闷的时间。</a:t>
            </a:r>
            <a:endParaRPr lang="zh-CN" altLang="en-US"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24"/>
                                            </p:txEl>
                                          </p:spTgt>
                                        </p:tgtEl>
                                        <p:attrNameLst>
                                          <p:attrName>style.visibility</p:attrName>
                                        </p:attrNameLst>
                                      </p:cBhvr>
                                      <p:to>
                                        <p:strVal val="visible"/>
                                      </p:to>
                                    </p:set>
                                    <p:anim calcmode="lin" valueType="num">
                                      <p:cBhvr additive="base">
                                        <p:cTn id="7" dur="500" fill="hold"/>
                                        <p:tgtEl>
                                          <p:spTgt spid="12290">
                                            <p:txEl>
                                              <p:charRg st="0" end="2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2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290">
                                            <p:txEl>
                                              <p:charRg st="25" end="73"/>
                                            </p:txEl>
                                          </p:spTgt>
                                        </p:tgtEl>
                                        <p:attrNameLst>
                                          <p:attrName>style.visibility</p:attrName>
                                        </p:attrNameLst>
                                      </p:cBhvr>
                                      <p:to>
                                        <p:strVal val="visible"/>
                                      </p:to>
                                    </p:set>
                                    <p:anim calcmode="lin" valueType="num">
                                      <p:cBhvr additive="base">
                                        <p:cTn id="11" dur="500" fill="hold"/>
                                        <p:tgtEl>
                                          <p:spTgt spid="12290">
                                            <p:txEl>
                                              <p:charRg st="25" end="7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charRg st="25" end="7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290">
                                            <p:txEl>
                                              <p:charRg st="74" end="77"/>
                                            </p:txEl>
                                          </p:spTgt>
                                        </p:tgtEl>
                                        <p:attrNameLst>
                                          <p:attrName>style.visibility</p:attrName>
                                        </p:attrNameLst>
                                      </p:cBhvr>
                                      <p:to>
                                        <p:strVal val="visible"/>
                                      </p:to>
                                    </p:set>
                                    <p:anim calcmode="lin" valueType="num">
                                      <p:cBhvr additive="base">
                                        <p:cTn id="17" dur="500" fill="hold"/>
                                        <p:tgtEl>
                                          <p:spTgt spid="12290">
                                            <p:txEl>
                                              <p:charRg st="74" end="77"/>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90">
                                            <p:txEl>
                                              <p:charRg st="74" end="77"/>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290">
                                            <p:txEl>
                                              <p:charRg st="77" end="85"/>
                                            </p:txEl>
                                          </p:spTgt>
                                        </p:tgtEl>
                                        <p:attrNameLst>
                                          <p:attrName>style.visibility</p:attrName>
                                        </p:attrNameLst>
                                      </p:cBhvr>
                                      <p:to>
                                        <p:strVal val="visible"/>
                                      </p:to>
                                    </p:set>
                                    <p:anim calcmode="lin" valueType="num">
                                      <p:cBhvr additive="base">
                                        <p:cTn id="21" dur="500" fill="hold"/>
                                        <p:tgtEl>
                                          <p:spTgt spid="12290">
                                            <p:txEl>
                                              <p:charRg st="77" end="8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290">
                                            <p:txEl>
                                              <p:charRg st="77" end="8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290">
                                            <p:txEl>
                                              <p:charRg st="85" end="98"/>
                                            </p:txEl>
                                          </p:spTgt>
                                        </p:tgtEl>
                                        <p:attrNameLst>
                                          <p:attrName>style.visibility</p:attrName>
                                        </p:attrNameLst>
                                      </p:cBhvr>
                                      <p:to>
                                        <p:strVal val="visible"/>
                                      </p:to>
                                    </p:set>
                                    <p:anim calcmode="lin" valueType="num">
                                      <p:cBhvr additive="base">
                                        <p:cTn id="25" dur="500" fill="hold"/>
                                        <p:tgtEl>
                                          <p:spTgt spid="12290">
                                            <p:txEl>
                                              <p:charRg st="85" end="98"/>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0">
                                            <p:txEl>
                                              <p:charRg st="85" end="98"/>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290">
                                            <p:txEl>
                                              <p:charRg st="98" end="113"/>
                                            </p:txEl>
                                          </p:spTgt>
                                        </p:tgtEl>
                                        <p:attrNameLst>
                                          <p:attrName>style.visibility</p:attrName>
                                        </p:attrNameLst>
                                      </p:cBhvr>
                                      <p:to>
                                        <p:strVal val="visible"/>
                                      </p:to>
                                    </p:set>
                                    <p:anim calcmode="lin" valueType="num">
                                      <p:cBhvr additive="base">
                                        <p:cTn id="29" dur="500" fill="hold"/>
                                        <p:tgtEl>
                                          <p:spTgt spid="12290">
                                            <p:txEl>
                                              <p:charRg st="98" end="11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290">
                                            <p:txEl>
                                              <p:charRg st="98" end="11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2290">
                                            <p:txEl>
                                              <p:charRg st="113" end="119"/>
                                            </p:txEl>
                                          </p:spTgt>
                                        </p:tgtEl>
                                        <p:attrNameLst>
                                          <p:attrName>style.visibility</p:attrName>
                                        </p:attrNameLst>
                                      </p:cBhvr>
                                      <p:to>
                                        <p:strVal val="visible"/>
                                      </p:to>
                                    </p:set>
                                    <p:anim calcmode="lin" valueType="num">
                                      <p:cBhvr additive="base">
                                        <p:cTn id="33" dur="500" fill="hold"/>
                                        <p:tgtEl>
                                          <p:spTgt spid="12290">
                                            <p:txEl>
                                              <p:charRg st="113" end="119"/>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290">
                                            <p:txEl>
                                              <p:charRg st="113" end="119"/>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290">
                                            <p:txEl>
                                              <p:charRg st="120" end="135"/>
                                            </p:txEl>
                                          </p:spTgt>
                                        </p:tgtEl>
                                        <p:attrNameLst>
                                          <p:attrName>style.visibility</p:attrName>
                                        </p:attrNameLst>
                                      </p:cBhvr>
                                      <p:to>
                                        <p:strVal val="visible"/>
                                      </p:to>
                                    </p:set>
                                    <p:anim calcmode="lin" valueType="num">
                                      <p:cBhvr additive="base">
                                        <p:cTn id="39" dur="500" fill="hold"/>
                                        <p:tgtEl>
                                          <p:spTgt spid="12290">
                                            <p:txEl>
                                              <p:charRg st="120" end="13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2290">
                                            <p:txEl>
                                              <p:charRg st="120" end="135"/>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2290">
                                            <p:txEl>
                                              <p:charRg st="136" end="164"/>
                                            </p:txEl>
                                          </p:spTgt>
                                        </p:tgtEl>
                                        <p:attrNameLst>
                                          <p:attrName>style.visibility</p:attrName>
                                        </p:attrNameLst>
                                      </p:cBhvr>
                                      <p:to>
                                        <p:strVal val="visible"/>
                                      </p:to>
                                    </p:set>
                                    <p:anim calcmode="lin" valueType="num">
                                      <p:cBhvr additive="base">
                                        <p:cTn id="45" dur="500" fill="hold"/>
                                        <p:tgtEl>
                                          <p:spTgt spid="12290">
                                            <p:txEl>
                                              <p:charRg st="136" end="16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2290">
                                            <p:txEl>
                                              <p:charRg st="136" end="164"/>
                                            </p:txEl>
                                          </p:spTgt>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2290">
                                            <p:txEl>
                                              <p:charRg st="164" end="196"/>
                                            </p:txEl>
                                          </p:spTgt>
                                        </p:tgtEl>
                                        <p:attrNameLst>
                                          <p:attrName>style.visibility</p:attrName>
                                        </p:attrNameLst>
                                      </p:cBhvr>
                                      <p:to>
                                        <p:strVal val="visible"/>
                                      </p:to>
                                    </p:set>
                                    <p:anim calcmode="lin" valueType="num">
                                      <p:cBhvr additive="base">
                                        <p:cTn id="49" dur="500" fill="hold"/>
                                        <p:tgtEl>
                                          <p:spTgt spid="12290">
                                            <p:txEl>
                                              <p:charRg st="164" end="19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2290">
                                            <p:txEl>
                                              <p:charRg st="164" end="19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23850" y="260350"/>
            <a:ext cx="8496300" cy="5448300"/>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IV. </a:t>
            </a:r>
            <a:r>
              <a:rPr lang="zh-CN" altLang="en-US" sz="3600" b="1" dirty="0">
                <a:latin typeface="Times New Roman" panose="02020603050405020304" pitchFamily="18" charset="0"/>
                <a:ea typeface="宋体" panose="02010600030101010101" pitchFamily="2" charset="-122"/>
              </a:rPr>
              <a:t>应对策略（</a:t>
            </a:r>
            <a:r>
              <a:rPr lang="en-US" altLang="zh-CN" sz="3600" b="1" dirty="0">
                <a:latin typeface="Times New Roman" panose="02020603050405020304" pitchFamily="18" charset="0"/>
                <a:ea typeface="宋体" panose="02010600030101010101" pitchFamily="2" charset="-122"/>
              </a:rPr>
              <a:t>Coping skills</a:t>
            </a:r>
            <a:r>
              <a:rPr lang="zh-CN" altLang="en-US" sz="3600" b="1" dirty="0">
                <a:latin typeface="Times New Roman" panose="02020603050405020304" pitchFamily="18" charset="0"/>
                <a:ea typeface="宋体" panose="02010600030101010101" pitchFamily="2" charset="-122"/>
              </a:rPr>
              <a:t>）</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r>
              <a:rPr lang="zh-CN" altLang="en-US" sz="2400" dirty="0">
                <a:latin typeface="Times New Roman" panose="02020603050405020304" pitchFamily="18" charset="0"/>
                <a:ea typeface="宋体" panose="02010600030101010101" pitchFamily="2" charset="-122"/>
              </a:rPr>
              <a:t>情绪</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中心应对：减轻来自紧张或感到压力的情境的情绪，防止负性情绪压倒自己而无法采取行动解决问题。</a:t>
            </a:r>
            <a:endParaRPr lang="zh-CN" altLang="en-US" sz="24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行为策略：从事身体运动、喝酒或借助其他药物、发泄愤怒、</a:t>
            </a:r>
            <a:r>
              <a:rPr lang="zh-CN" altLang="en-US" sz="2400" u="sng" dirty="0">
                <a:latin typeface="Times New Roman" panose="02020603050405020304" pitchFamily="18" charset="0"/>
                <a:ea typeface="宋体" panose="02010600030101010101" pitchFamily="2" charset="-122"/>
                <a:hlinkClick r:id="rId1" action="ppaction://hlinksldjump"/>
              </a:rPr>
              <a:t>寻求来自他人的情绪支持</a:t>
            </a:r>
            <a:r>
              <a:rPr lang="zh-CN" altLang="en-US" sz="2400" dirty="0">
                <a:latin typeface="Times New Roman" panose="02020603050405020304" pitchFamily="18" charset="0"/>
                <a:ea typeface="宋体" panose="02010600030101010101" pitchFamily="2" charset="-122"/>
              </a:rPr>
              <a:t>等。</a:t>
            </a: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
            </a:pPr>
            <a:endParaRPr lang="zh-CN" altLang="en-US"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ü"/>
            </a:pPr>
            <a:r>
              <a:rPr lang="zh-CN" altLang="en-US" sz="2400" dirty="0">
                <a:latin typeface="Times New Roman" panose="02020603050405020304" pitchFamily="18" charset="0"/>
                <a:ea typeface="宋体" panose="02010600030101010101" pitchFamily="2" charset="-122"/>
              </a:rPr>
              <a:t>认知策略：暂时把问题放在一边</a:t>
            </a:r>
            <a:r>
              <a:rPr lang="zh-CN" altLang="en-US" sz="2000" dirty="0">
                <a:latin typeface="Times New Roman" panose="02020603050405020304" pitchFamily="18" charset="0"/>
                <a:ea typeface="宋体" panose="02010600030101010101" pitchFamily="2" charset="-122"/>
              </a:rPr>
              <a:t>（“我认为这不值得我担心”，“我决定暂时不想它”。</a:t>
            </a:r>
            <a:r>
              <a:rPr lang="zh-CN" altLang="en-US" sz="2400" dirty="0">
                <a:latin typeface="Times New Roman" panose="02020603050405020304" pitchFamily="18" charset="0"/>
                <a:ea typeface="宋体" panose="02010600030101010101" pitchFamily="2" charset="-122"/>
              </a:rPr>
              <a:t>）和</a:t>
            </a:r>
            <a:r>
              <a:rPr lang="zh-CN" altLang="en-US" sz="2400" u="sng" dirty="0">
                <a:latin typeface="Times New Roman" panose="02020603050405020304" pitchFamily="18" charset="0"/>
                <a:ea typeface="宋体" panose="02010600030101010101" pitchFamily="2" charset="-122"/>
              </a:rPr>
              <a:t>通过改变情境的意义来减少威胁</a:t>
            </a:r>
            <a:r>
              <a:rPr lang="zh-CN" altLang="en-US" sz="2000" dirty="0">
                <a:latin typeface="Times New Roman" panose="02020603050405020304" pitchFamily="18" charset="0"/>
                <a:ea typeface="宋体" panose="02010600030101010101" pitchFamily="2" charset="-122"/>
              </a:rPr>
              <a:t>（“我认为她的友谊对我并不那么重要”，“礼物是次要的，重在心意。”）</a:t>
            </a:r>
            <a:endParaRPr lang="en-US" altLang="zh-CN" sz="20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认知策略常常涉及到</a:t>
            </a:r>
            <a:r>
              <a:rPr lang="zh-CN" altLang="en-US" sz="2400" b="1" dirty="0">
                <a:latin typeface="Times New Roman" panose="02020603050405020304" pitchFamily="18" charset="0"/>
                <a:ea typeface="宋体" panose="02010600030101010101" pitchFamily="2" charset="-122"/>
              </a:rPr>
              <a:t>重新评定情境</a:t>
            </a:r>
            <a:r>
              <a:rPr lang="zh-CN" altLang="en-US" sz="2400" dirty="0">
                <a:latin typeface="Times New Roman" panose="02020603050405020304" pitchFamily="18" charset="0"/>
                <a:ea typeface="宋体" panose="02010600030101010101" pitchFamily="2" charset="-122"/>
              </a:rPr>
              <a:t>。</a:t>
            </a:r>
            <a:endParaRPr lang="zh-CN" altLang="en-US"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24"/>
                                            </p:txEl>
                                          </p:spTgt>
                                        </p:tgtEl>
                                        <p:attrNameLst>
                                          <p:attrName>style.visibility</p:attrName>
                                        </p:attrNameLst>
                                      </p:cBhvr>
                                      <p:to>
                                        <p:strVal val="visible"/>
                                      </p:to>
                                    </p:set>
                                    <p:anim calcmode="lin" valueType="num">
                                      <p:cBhvr additive="base">
                                        <p:cTn id="7" dur="500" fill="hold"/>
                                        <p:tgtEl>
                                          <p:spTgt spid="12290">
                                            <p:txEl>
                                              <p:charRg st="0" end="2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2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290">
                                            <p:txEl>
                                              <p:charRg st="25" end="74"/>
                                            </p:txEl>
                                          </p:spTgt>
                                        </p:tgtEl>
                                        <p:attrNameLst>
                                          <p:attrName>style.visibility</p:attrName>
                                        </p:attrNameLst>
                                      </p:cBhvr>
                                      <p:to>
                                        <p:strVal val="visible"/>
                                      </p:to>
                                    </p:set>
                                    <p:anim calcmode="lin" valueType="num">
                                      <p:cBhvr additive="base">
                                        <p:cTn id="11" dur="500" fill="hold"/>
                                        <p:tgtEl>
                                          <p:spTgt spid="12290">
                                            <p:txEl>
                                              <p:charRg st="25" end="7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charRg st="25" end="74"/>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290">
                                            <p:txEl>
                                              <p:charRg st="75" end="116"/>
                                            </p:txEl>
                                          </p:spTgt>
                                        </p:tgtEl>
                                        <p:attrNameLst>
                                          <p:attrName>style.visibility</p:attrName>
                                        </p:attrNameLst>
                                      </p:cBhvr>
                                      <p:to>
                                        <p:strVal val="visible"/>
                                      </p:to>
                                    </p:set>
                                    <p:anim calcmode="lin" valueType="num">
                                      <p:cBhvr additive="base">
                                        <p:cTn id="17" dur="500" fill="hold"/>
                                        <p:tgtEl>
                                          <p:spTgt spid="12290">
                                            <p:txEl>
                                              <p:charRg st="75" end="11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290">
                                            <p:txEl>
                                              <p:charRg st="75" end="116"/>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290">
                                            <p:txEl>
                                              <p:charRg st="117" end="207"/>
                                            </p:txEl>
                                          </p:spTgt>
                                        </p:tgtEl>
                                        <p:attrNameLst>
                                          <p:attrName>style.visibility</p:attrName>
                                        </p:attrNameLst>
                                      </p:cBhvr>
                                      <p:to>
                                        <p:strVal val="visible"/>
                                      </p:to>
                                    </p:set>
                                    <p:anim calcmode="lin" valueType="num">
                                      <p:cBhvr additive="base">
                                        <p:cTn id="23" dur="500" fill="hold"/>
                                        <p:tgtEl>
                                          <p:spTgt spid="12290">
                                            <p:txEl>
                                              <p:charRg st="117" end="20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290">
                                            <p:txEl>
                                              <p:charRg st="117" end="207"/>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2290">
                                            <p:txEl>
                                              <p:charRg st="208" end="225"/>
                                            </p:txEl>
                                          </p:spTgt>
                                        </p:tgtEl>
                                        <p:attrNameLst>
                                          <p:attrName>style.visibility</p:attrName>
                                        </p:attrNameLst>
                                      </p:cBhvr>
                                      <p:to>
                                        <p:strVal val="visible"/>
                                      </p:to>
                                    </p:set>
                                    <p:anim calcmode="lin" valueType="num">
                                      <p:cBhvr additive="base">
                                        <p:cTn id="29" dur="500" fill="hold"/>
                                        <p:tgtEl>
                                          <p:spTgt spid="12290">
                                            <p:txEl>
                                              <p:charRg st="208" end="22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290">
                                            <p:txEl>
                                              <p:charRg st="208" end="22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Rectangle 1"/>
          <p:cNvSpPr/>
          <p:nvPr/>
        </p:nvSpPr>
        <p:spPr>
          <a:xfrm>
            <a:off x="468313" y="260350"/>
            <a:ext cx="8280400" cy="6453188"/>
          </a:xfrm>
          <a:prstGeom prst="rect">
            <a:avLst/>
          </a:prstGeom>
          <a:noFill/>
          <a:ln w="9525">
            <a:noFill/>
          </a:ln>
        </p:spPr>
        <p:txBody>
          <a:bodyPr>
            <a:spAutoFit/>
          </a:bodyPr>
          <a:p>
            <a:pPr lvl="0"/>
            <a:r>
              <a:rPr lang="zh-CN" altLang="en-US" sz="2400" b="1" dirty="0">
                <a:latin typeface="Constantia" panose="020306020503060A0303" pitchFamily="18" charset="0"/>
                <a:ea typeface="宋体" panose="02010600030101010101" pitchFamily="2" charset="-122"/>
              </a:rPr>
              <a:t>寻求来自他人的情绪支持</a:t>
            </a:r>
            <a:r>
              <a:rPr lang="zh-CN" altLang="en-US" sz="2400" dirty="0">
                <a:latin typeface="Constantia" panose="020306020503060A0303" pitchFamily="18" charset="0"/>
                <a:ea typeface="宋体" panose="02010600030101010101" pitchFamily="2" charset="-122"/>
              </a:rPr>
              <a:t>（</a:t>
            </a:r>
            <a:r>
              <a:rPr lang="en-US" altLang="zh-CN" sz="2400" dirty="0">
                <a:latin typeface="Constantia" panose="020306020503060A0303" pitchFamily="18" charset="0"/>
                <a:ea typeface="宋体" panose="02010600030101010101" pitchFamily="2" charset="-122"/>
              </a:rPr>
              <a:t>seeking emotional support from others</a:t>
            </a:r>
            <a:r>
              <a:rPr lang="zh-CN" altLang="en-US" sz="2400" dirty="0">
                <a:latin typeface="Constantia" panose="020306020503060A0303" pitchFamily="18" charset="0"/>
                <a:ea typeface="宋体" panose="02010600030101010101" pitchFamily="2" charset="-122"/>
              </a:rPr>
              <a:t>）</a:t>
            </a:r>
            <a:endParaRPr lang="en-US" altLang="zh-CN" sz="24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buFont typeface="Wingdings" panose="05000000000000000000" pitchFamily="2" charset="2"/>
              <a:buChar char="ü"/>
            </a:pPr>
            <a:r>
              <a:rPr lang="zh-CN" altLang="en-US" sz="2400" dirty="0">
                <a:latin typeface="Constantia" panose="020306020503060A0303" pitchFamily="18" charset="0"/>
                <a:ea typeface="宋体" panose="02010600030101010101" pitchFamily="2" charset="-122"/>
              </a:rPr>
              <a:t>是特别能从情绪和生理上帮助个体适应压力源的策略之一。</a:t>
            </a:r>
            <a:endParaRPr lang="en-US" altLang="zh-CN" sz="24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buFont typeface="Wingdings" panose="05000000000000000000" pitchFamily="2" charset="2"/>
              <a:buChar char="ü"/>
            </a:pPr>
            <a:r>
              <a:rPr lang="zh-CN" altLang="en-US" sz="2400" dirty="0">
                <a:latin typeface="Constantia" panose="020306020503060A0303" pitchFamily="18" charset="0"/>
                <a:ea typeface="宋体" panose="02010600030101010101" pitchFamily="2" charset="-122"/>
              </a:rPr>
              <a:t>避免反刍型情绪应对风格</a:t>
            </a:r>
            <a:endParaRPr lang="en-US" altLang="zh-CN" sz="2400" dirty="0">
              <a:latin typeface="Constantia" panose="020306020503060A0303" pitchFamily="18" charset="0"/>
              <a:ea typeface="宋体" panose="02010600030101010101" pitchFamily="2" charset="-122"/>
            </a:endParaRPr>
          </a:p>
          <a:p>
            <a:pPr lvl="0"/>
            <a:endParaRPr lang="en-US" altLang="zh-CN" sz="2000" dirty="0">
              <a:latin typeface="Constantia" panose="020306020503060A0303" pitchFamily="18" charset="0"/>
              <a:ea typeface="宋体" panose="02010600030101010101" pitchFamily="2" charset="-122"/>
            </a:endParaRPr>
          </a:p>
          <a:p>
            <a:pPr lvl="0"/>
            <a:r>
              <a:rPr lang="zh-CN" altLang="en-US" sz="2000" dirty="0">
                <a:latin typeface="Constantia" panose="020306020503060A0303" pitchFamily="18" charset="0"/>
                <a:ea typeface="宋体" panose="02010600030101010101" pitchFamily="2" charset="-122"/>
              </a:rPr>
              <a:t>这可以让个体免于独自想着自己感觉多差，担心压力事件的结果，或者反复谈论事情有多糟糕而不采取行动改变处境。</a:t>
            </a:r>
            <a:endParaRPr lang="en-US" altLang="zh-CN" sz="2000" dirty="0">
              <a:latin typeface="Constantia" panose="020306020503060A0303" pitchFamily="18" charset="0"/>
              <a:ea typeface="宋体" panose="02010600030101010101" pitchFamily="2" charset="-122"/>
            </a:endParaRPr>
          </a:p>
          <a:p>
            <a:pPr lvl="0">
              <a:buFont typeface="Wingdings" panose="05000000000000000000" pitchFamily="2" charset="2"/>
              <a:buChar char="ü"/>
            </a:pPr>
            <a:endParaRPr lang="en-US" altLang="zh-CN" sz="2000" dirty="0">
              <a:latin typeface="Constantia" panose="020306020503060A0303" pitchFamily="18" charset="0"/>
              <a:ea typeface="宋体" panose="02010600030101010101" pitchFamily="2" charset="-122"/>
            </a:endParaRPr>
          </a:p>
          <a:p>
            <a:pPr lvl="0"/>
            <a:r>
              <a:rPr lang="zh-CN" altLang="en-US" sz="2000" dirty="0">
                <a:latin typeface="Constantia" panose="020306020503060A0303" pitchFamily="18" charset="0"/>
                <a:ea typeface="宋体" panose="02010600030101010101" pitchFamily="2" charset="-122"/>
              </a:rPr>
              <a:t>例如：祥林嫂</a:t>
            </a:r>
            <a:endParaRPr lang="zh-CN" altLang="en-US" sz="2000" dirty="0">
              <a:latin typeface="Constantia" panose="020306020503060A0303" pitchFamily="18" charset="0"/>
              <a:ea typeface="宋体" panose="02010600030101010101" pitchFamily="2" charset="-122"/>
            </a:endParaRPr>
          </a:p>
          <a:p>
            <a:pPr lvl="0"/>
            <a:endParaRPr lang="zh-CN" altLang="en-US" sz="2000" dirty="0">
              <a:latin typeface="Constantia" panose="020306020503060A0303" pitchFamily="18" charset="0"/>
              <a:ea typeface="宋体" panose="02010600030101010101" pitchFamily="2" charset="-122"/>
            </a:endParaRPr>
          </a:p>
          <a:p>
            <a:pPr lvl="0"/>
            <a:r>
              <a:rPr lang="zh-CN" altLang="en-US" sz="2000" dirty="0">
                <a:latin typeface="Constantia" panose="020306020503060A0303" pitchFamily="18" charset="0"/>
                <a:ea typeface="宋体" panose="02010600030101010101" pitchFamily="2" charset="-122"/>
              </a:rPr>
              <a:t>研究表明：与采取反刍型应对风格的大学生相比，在地震后</a:t>
            </a:r>
            <a:r>
              <a:rPr lang="en-US" altLang="zh-CN" sz="2000" dirty="0">
                <a:latin typeface="Constantia" panose="020306020503060A0303" pitchFamily="18" charset="0"/>
                <a:ea typeface="宋体" panose="02010600030101010101" pitchFamily="2" charset="-122"/>
              </a:rPr>
              <a:t>10</a:t>
            </a:r>
            <a:r>
              <a:rPr lang="zh-CN" altLang="en-US" sz="2000" dirty="0">
                <a:latin typeface="Constantia" panose="020306020503060A0303" pitchFamily="18" charset="0"/>
                <a:ea typeface="宋体" panose="02010600030101010101" pitchFamily="2" charset="-122"/>
              </a:rPr>
              <a:t>天和</a:t>
            </a:r>
            <a:r>
              <a:rPr lang="en-US" altLang="zh-CN" sz="2000" dirty="0">
                <a:latin typeface="Constantia" panose="020306020503060A0303" pitchFamily="18" charset="0"/>
                <a:ea typeface="宋体" panose="02010600030101010101" pitchFamily="2" charset="-122"/>
              </a:rPr>
              <a:t>7</a:t>
            </a:r>
            <a:r>
              <a:rPr lang="zh-CN" altLang="en-US" sz="2000" dirty="0">
                <a:latin typeface="Constantia" panose="020306020503060A0303" pitchFamily="18" charset="0"/>
                <a:ea typeface="宋体" panose="02010600030101010101" pitchFamily="2" charset="-122"/>
              </a:rPr>
              <a:t>周的测量数据显示，运用愉快的活动提高心境，试图重新获得控制感的个体会经历到更短和更轻微的焦虑和抑郁。</a:t>
            </a:r>
            <a:endParaRPr lang="en-US" altLang="zh-CN" sz="2000" dirty="0">
              <a:latin typeface="Constantia" panose="020306020503060A0303" pitchFamily="18" charset="0"/>
              <a:ea typeface="宋体" panose="02010600030101010101" pitchFamily="2" charset="-122"/>
            </a:endParaRPr>
          </a:p>
          <a:p>
            <a:pPr lvl="0"/>
            <a:endParaRPr lang="en-US" altLang="zh-CN" sz="2000" dirty="0">
              <a:latin typeface="Constantia" panose="020306020503060A0303" pitchFamily="18" charset="0"/>
              <a:ea typeface="Constantia" panose="020306020503060A0303" pitchFamily="18" charset="0"/>
            </a:endParaRPr>
          </a:p>
          <a:p>
            <a:pPr lvl="0"/>
            <a:r>
              <a:rPr lang="zh-CN" altLang="en-US" sz="2400" b="1" dirty="0">
                <a:latin typeface="Constantia" panose="020306020503060A0303" pitchFamily="18" charset="0"/>
                <a:ea typeface="宋体" panose="02010600030101010101" pitchFamily="2" charset="-122"/>
              </a:rPr>
              <a:t>非适应性策略</a:t>
            </a:r>
            <a:r>
              <a:rPr lang="en-US" altLang="zh-CN" sz="2400" b="1" dirty="0">
                <a:latin typeface="Constantia" panose="020306020503060A0303" pitchFamily="18" charset="0"/>
                <a:ea typeface="宋体" panose="02010600030101010101" pitchFamily="2" charset="-122"/>
              </a:rPr>
              <a:t>--</a:t>
            </a:r>
            <a:r>
              <a:rPr lang="zh-CN" altLang="en-US" sz="2400" b="1" dirty="0">
                <a:latin typeface="Constantia" panose="020306020503060A0303" pitchFamily="18" charset="0"/>
                <a:ea typeface="宋体" panose="02010600030101010101" pitchFamily="2" charset="-122"/>
              </a:rPr>
              <a:t>压抑应对：</a:t>
            </a:r>
            <a:r>
              <a:rPr lang="zh-CN" altLang="en-US" sz="2000" dirty="0">
                <a:latin typeface="Constantia" panose="020306020503060A0303" pitchFamily="18" charset="0"/>
                <a:ea typeface="宋体" panose="02010600030101010101" pitchFamily="2" charset="-122"/>
              </a:rPr>
              <a:t>简单地否定其负性情绪，并把这些情绪推出意识层面。压抑需要生理或身体上的努力，这会造成长期生理上过度激活，从而影响健康。</a:t>
            </a:r>
            <a:endParaRPr lang="en-US" altLang="zh-CN" sz="2000" dirty="0">
              <a:latin typeface="Constantia" panose="020306020503060A0303" pitchFamily="18" charset="0"/>
              <a:ea typeface="Constantia" panose="020306020503060A0303"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1"/>
          <p:cNvSpPr/>
          <p:nvPr/>
        </p:nvSpPr>
        <p:spPr>
          <a:xfrm>
            <a:off x="468313" y="260350"/>
            <a:ext cx="8280400" cy="5510213"/>
          </a:xfrm>
          <a:prstGeom prst="rect">
            <a:avLst/>
          </a:prstGeom>
          <a:noFill/>
          <a:ln w="9525">
            <a:noFill/>
          </a:ln>
        </p:spPr>
        <p:txBody>
          <a:bodyPr>
            <a:spAutoFit/>
          </a:bodyPr>
          <a:p>
            <a:pPr lvl="0"/>
            <a:r>
              <a:rPr lang="zh-CN" altLang="en-US" sz="2400" b="1" dirty="0">
                <a:latin typeface="Constantia" panose="020306020503060A0303" pitchFamily="18" charset="0"/>
                <a:ea typeface="宋体" panose="02010600030101010101" pitchFamily="2" charset="-122"/>
              </a:rPr>
              <a:t>“</a:t>
            </a:r>
            <a:r>
              <a:rPr lang="zh-CN" altLang="en-US" sz="2800" b="1" dirty="0">
                <a:latin typeface="Constantia" panose="020306020503060A0303" pitchFamily="18" charset="0"/>
                <a:ea typeface="宋体" panose="02010600030101010101" pitchFamily="2" charset="-122"/>
              </a:rPr>
              <a:t>说出你的心里话”</a:t>
            </a:r>
            <a:r>
              <a:rPr lang="en-US" altLang="zh-CN" sz="2000" b="1" dirty="0">
                <a:latin typeface="Constantia" panose="020306020503060A0303" pitchFamily="18" charset="0"/>
                <a:ea typeface="宋体" panose="02010600030101010101" pitchFamily="2" charset="-122"/>
              </a:rPr>
              <a:t>-- </a:t>
            </a:r>
            <a:r>
              <a:rPr lang="zh-CN" altLang="en-US" sz="2000" dirty="0">
                <a:latin typeface="Constantia" panose="020306020503060A0303" pitchFamily="18" charset="0"/>
                <a:ea typeface="宋体" panose="02010600030101010101" pitchFamily="2" charset="-122"/>
              </a:rPr>
              <a:t>关于</a:t>
            </a:r>
            <a:r>
              <a:rPr lang="en-US" altLang="zh-CN" sz="2000" dirty="0">
                <a:latin typeface="Constantia" panose="020306020503060A0303" pitchFamily="18" charset="0"/>
                <a:ea typeface="宋体" panose="02010600030101010101" pitchFamily="2" charset="-122"/>
              </a:rPr>
              <a:t> </a:t>
            </a:r>
            <a:r>
              <a:rPr lang="zh-CN" altLang="en-US" sz="2000" dirty="0">
                <a:latin typeface="Constantia" panose="020306020503060A0303" pitchFamily="18" charset="0"/>
                <a:ea typeface="宋体" panose="02010600030101010101" pitchFamily="2" charset="-122"/>
              </a:rPr>
              <a:t>鼓励人们在日记或短文中写出创伤性事件从而有助于提升健康的一个实验（</a:t>
            </a:r>
            <a:r>
              <a:rPr lang="en-US" altLang="zh-CN" sz="2000" dirty="0">
                <a:latin typeface="Constantia" panose="020306020503060A0303" pitchFamily="18" charset="0"/>
                <a:ea typeface="宋体" panose="02010600030101010101" pitchFamily="2" charset="-122"/>
              </a:rPr>
              <a:t>Pennebaker, 1990</a:t>
            </a:r>
            <a:r>
              <a:rPr lang="zh-CN" altLang="en-US" sz="2000" dirty="0">
                <a:latin typeface="Constantia" panose="020306020503060A0303" pitchFamily="18" charset="0"/>
                <a:ea typeface="宋体" panose="02010600030101010101" pitchFamily="2" charset="-122"/>
              </a:rPr>
              <a:t>）</a:t>
            </a:r>
            <a:endParaRPr lang="zh-CN" altLang="en-US" sz="2000" dirty="0">
              <a:latin typeface="Constantia" panose="020306020503060A0303" pitchFamily="18" charset="0"/>
              <a:ea typeface="宋体" panose="02010600030101010101" pitchFamily="2" charset="-122"/>
            </a:endParaRPr>
          </a:p>
          <a:p>
            <a:pPr lvl="0"/>
            <a:endParaRPr lang="zh-CN" altLang="en-US" sz="2000" dirty="0">
              <a:latin typeface="Constantia" panose="020306020503060A0303"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研究对象：</a:t>
            </a:r>
            <a:r>
              <a:rPr lang="en-US" altLang="zh-CN" sz="2400" dirty="0">
                <a:latin typeface="Times New Roman" panose="02020603050405020304" pitchFamily="18" charset="0"/>
                <a:ea typeface="宋体" panose="02010600030101010101" pitchFamily="2" charset="-122"/>
              </a:rPr>
              <a:t>50</a:t>
            </a:r>
            <a:r>
              <a:rPr lang="zh-CN" altLang="en-US" sz="2400" dirty="0">
                <a:latin typeface="Times New Roman" panose="02020603050405020304" pitchFamily="18" charset="0"/>
                <a:ea typeface="宋体" panose="02010600030101010101" pitchFamily="2" charset="-122"/>
              </a:rPr>
              <a:t>个健康的大学生被随机分配到两个组里，在连续的</a:t>
            </a:r>
            <a:r>
              <a:rPr lang="en-US" altLang="zh-CN" sz="2400" dirty="0">
                <a:latin typeface="Times New Roman" panose="02020603050405020304" pitchFamily="18" charset="0"/>
                <a:ea typeface="宋体" panose="02010600030101010101" pitchFamily="2" charset="-122"/>
              </a:rPr>
              <a:t>4</a:t>
            </a:r>
            <a:r>
              <a:rPr lang="zh-CN" altLang="en-US" sz="2400" dirty="0">
                <a:latin typeface="Times New Roman" panose="02020603050405020304" pitchFamily="18" charset="0"/>
                <a:ea typeface="宋体" panose="02010600030101010101" pitchFamily="2" charset="-122"/>
              </a:rPr>
              <a:t>天里，每天用</a:t>
            </a:r>
            <a:r>
              <a:rPr lang="en-US" altLang="zh-CN" sz="2400" dirty="0">
                <a:latin typeface="Times New Roman" panose="02020603050405020304" pitchFamily="18" charset="0"/>
                <a:ea typeface="宋体" panose="02010600030101010101" pitchFamily="2" charset="-122"/>
              </a:rPr>
              <a:t>20</a:t>
            </a:r>
            <a:r>
              <a:rPr lang="zh-CN" altLang="en-US" sz="2400" dirty="0">
                <a:latin typeface="Times New Roman" panose="02020603050405020304" pitchFamily="18" charset="0"/>
                <a:ea typeface="宋体" panose="02010600030101010101" pitchFamily="2" charset="-122"/>
              </a:rPr>
              <a:t>分钟时间写作。其中一组写他们生活中最伤心的或创伤性事件，另一组则写一些琐碎的，平常的事情。</a:t>
            </a:r>
            <a:endParaRPr lang="zh-CN" altLang="en-US" sz="24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研究过程：被试的血样在他们开始写日记的前一天、写作的最后一天及写作结束</a:t>
            </a:r>
            <a:r>
              <a:rPr lang="en-US" altLang="zh-CN" sz="2400" dirty="0">
                <a:latin typeface="Times New Roman" panose="02020603050405020304" pitchFamily="18" charset="0"/>
                <a:ea typeface="宋体" panose="02010600030101010101" pitchFamily="2" charset="-122"/>
              </a:rPr>
              <a:t>6</a:t>
            </a:r>
            <a:r>
              <a:rPr lang="zh-CN" altLang="en-US" sz="2400" dirty="0">
                <a:latin typeface="Times New Roman" panose="02020603050405020304" pitchFamily="18" charset="0"/>
                <a:ea typeface="宋体" panose="02010600030101010101" pitchFamily="2" charset="-122"/>
              </a:rPr>
              <a:t>周后分别采集，用于测试与免疫系统功能有关的几个指标，诸如淋巴细胞的水平。</a:t>
            </a:r>
            <a:endParaRPr lang="en-US" altLang="zh-CN" sz="2400" dirty="0">
              <a:latin typeface="Times New Roman" panose="02020603050405020304" pitchFamily="18" charset="0"/>
              <a:ea typeface="宋体" panose="02010600030101010101" pitchFamily="2" charset="-122"/>
            </a:endParaRPr>
          </a:p>
          <a:p>
            <a:pPr lvl="0"/>
            <a:endParaRPr lang="zh-CN" altLang="en-US"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写作结束</a:t>
            </a:r>
            <a:r>
              <a:rPr lang="en-US" altLang="zh-CN" sz="2400" dirty="0">
                <a:latin typeface="Times New Roman" panose="02020603050405020304" pitchFamily="18" charset="0"/>
                <a:ea typeface="宋体" panose="02010600030101010101" pitchFamily="2" charset="-122"/>
              </a:rPr>
              <a:t>6</a:t>
            </a:r>
            <a:r>
              <a:rPr lang="zh-CN" altLang="en-US" sz="2400" dirty="0">
                <a:latin typeface="Times New Roman" panose="02020603050405020304" pitchFamily="18" charset="0"/>
                <a:ea typeface="宋体" panose="02010600030101010101" pitchFamily="2" charset="-122"/>
              </a:rPr>
              <a:t>周后学生去学校健康中心</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诊所的次数也加以记录</a:t>
            </a:r>
            <a:r>
              <a:rPr lang="en-US" altLang="zh-CN" sz="2400" dirty="0">
                <a:latin typeface="Times New Roman" panose="02020603050405020304" pitchFamily="18" charset="0"/>
                <a:ea typeface="宋体" panose="02010600030101010101" pitchFamily="2" charset="-122"/>
              </a:rPr>
              <a:t>,</a:t>
            </a:r>
            <a:r>
              <a:rPr lang="zh-CN" altLang="en-US" sz="2400" dirty="0">
                <a:latin typeface="Times New Roman" panose="02020603050405020304" pitchFamily="18" charset="0"/>
                <a:ea typeface="宋体" panose="02010600030101010101" pitchFamily="2" charset="-122"/>
              </a:rPr>
              <a:t>与学生写作开始前的记录进行比较。</a:t>
            </a:r>
            <a:endParaRPr lang="en-US" altLang="zh-CN" sz="2400" dirty="0">
              <a:latin typeface="Times New Roman" panose="02020603050405020304" pitchFamily="18" charset="0"/>
              <a:ea typeface="宋体" panose="02010600030101010101" pitchFamily="2" charset="-122"/>
            </a:endParaRPr>
          </a:p>
          <a:p>
            <a:pPr lvl="0"/>
            <a:endParaRPr lang="en-US" altLang="zh-CN" sz="2000" dirty="0">
              <a:latin typeface="Constantia" panose="020306020503060A0303"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charRg st="0" end="66"/>
                                            </p:txEl>
                                          </p:spTgt>
                                        </p:tgtEl>
                                        <p:attrNameLst>
                                          <p:attrName>style.visibility</p:attrName>
                                        </p:attrNameLst>
                                      </p:cBhvr>
                                      <p:to>
                                        <p:strVal val="visible"/>
                                      </p:to>
                                    </p:set>
                                    <p:anim calcmode="lin" valueType="num">
                                      <p:cBhvr additive="base">
                                        <p:cTn id="7" dur="500" fill="hold"/>
                                        <p:tgtEl>
                                          <p:spTgt spid="2">
                                            <p:txEl>
                                              <p:charRg st="0" end="6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charRg st="0" end="6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charRg st="67" end="151"/>
                                            </p:txEl>
                                          </p:spTgt>
                                        </p:tgtEl>
                                        <p:attrNameLst>
                                          <p:attrName>style.visibility</p:attrName>
                                        </p:attrNameLst>
                                      </p:cBhvr>
                                      <p:to>
                                        <p:strVal val="visible"/>
                                      </p:to>
                                    </p:set>
                                    <p:anim calcmode="lin" valueType="num">
                                      <p:cBhvr additive="base">
                                        <p:cTn id="13" dur="500" fill="hold"/>
                                        <p:tgtEl>
                                          <p:spTgt spid="2">
                                            <p:txEl>
                                              <p:charRg st="67" end="15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charRg st="67" end="15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charRg st="152" end="225"/>
                                            </p:txEl>
                                          </p:spTgt>
                                        </p:tgtEl>
                                        <p:attrNameLst>
                                          <p:attrName>style.visibility</p:attrName>
                                        </p:attrNameLst>
                                      </p:cBhvr>
                                      <p:to>
                                        <p:strVal val="visible"/>
                                      </p:to>
                                    </p:set>
                                    <p:anim calcmode="lin" valueType="num">
                                      <p:cBhvr additive="base">
                                        <p:cTn id="19" dur="500" fill="hold"/>
                                        <p:tgtEl>
                                          <p:spTgt spid="2">
                                            <p:txEl>
                                              <p:charRg st="152" end="22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charRg st="152" end="22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charRg st="226" end="271"/>
                                            </p:txEl>
                                          </p:spTgt>
                                        </p:tgtEl>
                                        <p:attrNameLst>
                                          <p:attrName>style.visibility</p:attrName>
                                        </p:attrNameLst>
                                      </p:cBhvr>
                                      <p:to>
                                        <p:strVal val="visible"/>
                                      </p:to>
                                    </p:set>
                                    <p:anim calcmode="lin" valueType="num">
                                      <p:cBhvr additive="base">
                                        <p:cTn id="25" dur="500" fill="hold"/>
                                        <p:tgtEl>
                                          <p:spTgt spid="2">
                                            <p:txEl>
                                              <p:charRg st="226" end="27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charRg st="226" end="27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1"/>
          <p:cNvSpPr/>
          <p:nvPr/>
        </p:nvSpPr>
        <p:spPr>
          <a:xfrm>
            <a:off x="468313" y="260350"/>
            <a:ext cx="8280400" cy="6310313"/>
          </a:xfrm>
          <a:prstGeom prst="rect">
            <a:avLst/>
          </a:prstGeom>
          <a:noFill/>
          <a:ln w="9525">
            <a:noFill/>
          </a:ln>
        </p:spPr>
        <p:txBody>
          <a:bodyPr>
            <a:spAutoFit/>
          </a:bodyPr>
          <a:p>
            <a:pPr lvl="0"/>
            <a:r>
              <a:rPr lang="zh-CN" altLang="en-US" sz="2800" b="1" dirty="0">
                <a:latin typeface="Constantia" panose="020306020503060A0303" pitchFamily="18" charset="0"/>
                <a:ea typeface="宋体" panose="02010600030101010101" pitchFamily="2" charset="-122"/>
              </a:rPr>
              <a:t>“说出你的心里话”</a:t>
            </a:r>
            <a:r>
              <a:rPr lang="en-US" altLang="zh-CN" sz="2000" b="1" dirty="0">
                <a:latin typeface="Constantia" panose="020306020503060A0303" pitchFamily="18" charset="0"/>
                <a:ea typeface="宋体" panose="02010600030101010101" pitchFamily="2" charset="-122"/>
              </a:rPr>
              <a:t>-- </a:t>
            </a:r>
            <a:r>
              <a:rPr lang="zh-CN" altLang="en-US" sz="2000" dirty="0">
                <a:latin typeface="Constantia" panose="020306020503060A0303" pitchFamily="18" charset="0"/>
                <a:ea typeface="宋体" panose="02010600030101010101" pitchFamily="2" charset="-122"/>
              </a:rPr>
              <a:t>关于</a:t>
            </a:r>
            <a:r>
              <a:rPr lang="en-US" altLang="zh-CN" sz="2000" dirty="0">
                <a:latin typeface="Constantia" panose="020306020503060A0303" pitchFamily="18" charset="0"/>
                <a:ea typeface="宋体" panose="02010600030101010101" pitchFamily="2" charset="-122"/>
              </a:rPr>
              <a:t> </a:t>
            </a:r>
            <a:r>
              <a:rPr lang="zh-CN" altLang="en-US" sz="2000" dirty="0">
                <a:latin typeface="Constantia" panose="020306020503060A0303" pitchFamily="18" charset="0"/>
                <a:ea typeface="宋体" panose="02010600030101010101" pitchFamily="2" charset="-122"/>
              </a:rPr>
              <a:t>鼓励人们在日记或短文中写出创伤性事件从而有助于提升健康的一个实验（</a:t>
            </a:r>
            <a:r>
              <a:rPr lang="en-US" altLang="zh-CN" sz="2000" dirty="0">
                <a:latin typeface="Constantia" panose="020306020503060A0303" pitchFamily="18" charset="0"/>
                <a:ea typeface="宋体" panose="02010600030101010101" pitchFamily="2" charset="-122"/>
              </a:rPr>
              <a:t>Pennebaker, 1990</a:t>
            </a:r>
            <a:r>
              <a:rPr lang="zh-CN" altLang="en-US" sz="2000" dirty="0">
                <a:latin typeface="Constantia" panose="020306020503060A0303" pitchFamily="18" charset="0"/>
                <a:ea typeface="宋体" panose="02010600030101010101" pitchFamily="2" charset="-122"/>
              </a:rPr>
              <a:t>）</a:t>
            </a:r>
            <a:endParaRPr lang="zh-CN" altLang="en-US" sz="2000" dirty="0">
              <a:latin typeface="Constantia" panose="020306020503060A0303" pitchFamily="18" charset="0"/>
              <a:ea typeface="宋体" panose="02010600030101010101" pitchFamily="2" charset="-122"/>
            </a:endParaRPr>
          </a:p>
          <a:p>
            <a:pPr lvl="0"/>
            <a:endParaRPr lang="zh-CN" altLang="en-US" sz="2000" dirty="0">
              <a:latin typeface="Constantia" panose="020306020503060A0303" pitchFamily="18" charset="0"/>
              <a:ea typeface="宋体" panose="02010600030101010101" pitchFamily="2" charset="-122"/>
            </a:endParaRPr>
          </a:p>
          <a:p>
            <a:pPr lvl="0"/>
            <a:r>
              <a:rPr lang="en-US" altLang="zh-CN" sz="2800" dirty="0">
                <a:latin typeface="Constantia" panose="020306020503060A0303" pitchFamily="18" charset="0"/>
                <a:ea typeface="宋体" panose="02010600030101010101" pitchFamily="2" charset="-122"/>
              </a:rPr>
              <a:t>【</a:t>
            </a:r>
            <a:r>
              <a:rPr lang="zh-CN" altLang="en-US" sz="2800" dirty="0">
                <a:latin typeface="Constantia" panose="020306020503060A0303" pitchFamily="18" charset="0"/>
                <a:ea typeface="宋体" panose="02010600030101010101" pitchFamily="2" charset="-122"/>
              </a:rPr>
              <a:t>研究结果</a:t>
            </a:r>
            <a:r>
              <a:rPr lang="en-US" altLang="zh-CN" sz="2800" dirty="0">
                <a:latin typeface="Constantia" panose="020306020503060A0303" pitchFamily="18" charset="0"/>
                <a:ea typeface="宋体" panose="02010600030101010101" pitchFamily="2" charset="-122"/>
              </a:rPr>
              <a:t>】</a:t>
            </a:r>
            <a:endParaRPr lang="en-US" altLang="zh-CN" sz="28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buFont typeface="Wingdings" panose="05000000000000000000" pitchFamily="2" charset="2"/>
              <a:buChar char="ü"/>
            </a:pPr>
            <a:r>
              <a:rPr lang="zh-CN" altLang="en-US" sz="2400" dirty="0">
                <a:latin typeface="Constantia" panose="020306020503060A0303" pitchFamily="18" charset="0"/>
                <a:ea typeface="宋体" panose="02010600030101010101" pitchFamily="2" charset="-122"/>
              </a:rPr>
              <a:t>在日记中记录个人创伤的学生显示出更多免疫系统积极的功能；和控制组相比，他们也较少去学校的健康中心。</a:t>
            </a:r>
            <a:endParaRPr lang="en-US" altLang="zh-CN" sz="24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buFont typeface="Wingdings" panose="05000000000000000000" pitchFamily="2" charset="2"/>
              <a:buChar char="ü"/>
            </a:pPr>
            <a:r>
              <a:rPr lang="zh-CN" altLang="en-US" sz="2400" dirty="0">
                <a:latin typeface="Constantia" panose="020306020503060A0303" pitchFamily="18" charset="0"/>
                <a:ea typeface="宋体" panose="02010600030101010101" pitchFamily="2" charset="-122"/>
              </a:rPr>
              <a:t>相反，那些写下生活中平常事的学生去学校诊所的次数有少量的增加，淋巴细胞的反应水平也有所下降。</a:t>
            </a:r>
            <a:endParaRPr lang="en-US" altLang="zh-CN" sz="24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所以，研究者认为，写作有助于个体发现事件中的意义，从而帮助他们理解创伤性经历。</a:t>
            </a:r>
            <a:endParaRPr lang="en-US" altLang="zh-CN" sz="2400" dirty="0">
              <a:latin typeface="Constantia" panose="020306020503060A0303" pitchFamily="18" charset="0"/>
              <a:ea typeface="宋体" panose="02010600030101010101" pitchFamily="2" charset="-122"/>
            </a:endParaRPr>
          </a:p>
          <a:p>
            <a:pPr lvl="0"/>
            <a:endParaRPr lang="zh-CN" altLang="en-US"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当然，把心里的事情向别人说也存在一定风险，有时吐露个人秘密会对自己有害，或者使人感到尴尬。明智的做法是，对诉说的内容和对象要有所选择（</a:t>
            </a:r>
            <a:r>
              <a:rPr lang="en-US" altLang="zh-CN" sz="2400" dirty="0">
                <a:latin typeface="Constantia" panose="020306020503060A0303" pitchFamily="18" charset="0"/>
                <a:ea typeface="宋体" panose="02010600030101010101" pitchFamily="2" charset="-122"/>
              </a:rPr>
              <a:t>Kelly, 1999</a:t>
            </a:r>
            <a:r>
              <a:rPr lang="zh-CN" altLang="en-US" sz="2400" dirty="0">
                <a:latin typeface="Constantia" panose="020306020503060A0303" pitchFamily="18" charset="0"/>
                <a:ea typeface="宋体" panose="02010600030101010101" pitchFamily="2" charset="-122"/>
              </a:rPr>
              <a:t>）。</a:t>
            </a:r>
            <a:endParaRPr lang="zh-CN" altLang="en-US" sz="2400" dirty="0">
              <a:latin typeface="Constantia" panose="020306020503060A0303"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charRg st="0" end="66"/>
                                            </p:txEl>
                                          </p:spTgt>
                                        </p:tgtEl>
                                        <p:attrNameLst>
                                          <p:attrName>style.visibility</p:attrName>
                                        </p:attrNameLst>
                                      </p:cBhvr>
                                      <p:to>
                                        <p:strVal val="visible"/>
                                      </p:to>
                                    </p:set>
                                    <p:anim calcmode="lin" valueType="num">
                                      <p:cBhvr additive="base">
                                        <p:cTn id="7" dur="500" fill="hold"/>
                                        <p:tgtEl>
                                          <p:spTgt spid="2">
                                            <p:txEl>
                                              <p:charRg st="0" end="6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charRg st="0" end="6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charRg st="67" end="74"/>
                                            </p:txEl>
                                          </p:spTgt>
                                        </p:tgtEl>
                                        <p:attrNameLst>
                                          <p:attrName>style.visibility</p:attrName>
                                        </p:attrNameLst>
                                      </p:cBhvr>
                                      <p:to>
                                        <p:strVal val="visible"/>
                                      </p:to>
                                    </p:set>
                                    <p:anim calcmode="lin" valueType="num">
                                      <p:cBhvr additive="base">
                                        <p:cTn id="11" dur="500" fill="hold"/>
                                        <p:tgtEl>
                                          <p:spTgt spid="2">
                                            <p:txEl>
                                              <p:charRg st="67" end="7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charRg st="67" end="7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p:nvPr/>
        </p:nvSpPr>
        <p:spPr>
          <a:xfrm>
            <a:off x="323850" y="260350"/>
            <a:ext cx="5111750" cy="3970338"/>
          </a:xfrm>
          <a:prstGeom prst="rect">
            <a:avLst/>
          </a:prstGeom>
          <a:noFill/>
          <a:ln w="9525">
            <a:noFill/>
          </a:ln>
        </p:spPr>
        <p:txBody>
          <a:bodyPr>
            <a:spAutoFit/>
          </a:bodyPr>
          <a:p>
            <a:pPr lvl="0"/>
            <a:r>
              <a:rPr lang="en-US" altLang="zh-CN" sz="3600" b="1" dirty="0">
                <a:latin typeface="Times New Roman" panose="02020603050405020304" pitchFamily="18" charset="0"/>
                <a:ea typeface="宋体" panose="02010600030101010101" pitchFamily="2" charset="-122"/>
              </a:rPr>
              <a:t>V. </a:t>
            </a:r>
            <a:r>
              <a:rPr lang="zh-CN" altLang="en-US" sz="3600" b="1" dirty="0">
                <a:latin typeface="Times New Roman" panose="02020603050405020304" pitchFamily="18" charset="0"/>
                <a:ea typeface="宋体" panose="02010600030101010101" pitchFamily="2" charset="-122"/>
              </a:rPr>
              <a:t>管理压力</a:t>
            </a:r>
            <a:endParaRPr lang="en-US" altLang="zh-CN" sz="3200" dirty="0">
              <a:latin typeface="Times New Roman" panose="02020603050405020304" pitchFamily="18" charset="0"/>
              <a:ea typeface="宋体" panose="02010600030101010101" pitchFamily="2" charset="-122"/>
            </a:endParaRPr>
          </a:p>
          <a:p>
            <a:pPr lvl="0">
              <a:buFont typeface="Wingdings" panose="05000000000000000000" pitchFamily="2" charset="2"/>
              <a:buChar char="v"/>
            </a:pPr>
            <a:r>
              <a:rPr lang="zh-CN" altLang="en-US" sz="2400" dirty="0">
                <a:latin typeface="Times New Roman" panose="02020603050405020304" pitchFamily="18" charset="0"/>
                <a:ea typeface="宋体" panose="02010600030101010101" pitchFamily="2" charset="-122"/>
              </a:rPr>
              <a:t>除了寻求社会支持的方式，</a:t>
            </a:r>
            <a:endParaRPr lang="en-US" altLang="zh-CN"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人们还可以运用一些技术来减少</a:t>
            </a:r>
            <a:endParaRPr lang="en-US" altLang="zh-CN"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压力对身体和心理的负性效应。</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a:p>
            <a:pPr lvl="0">
              <a:buFont typeface="Wingdings" panose="05000000000000000000" pitchFamily="2" charset="2"/>
              <a:buChar char="v"/>
            </a:pPr>
            <a:r>
              <a:rPr lang="zh-CN" altLang="en-US" sz="2400" dirty="0">
                <a:latin typeface="Times New Roman" panose="02020603050405020304" pitchFamily="18" charset="0"/>
                <a:ea typeface="宋体" panose="02010600030101010101" pitchFamily="2" charset="-122"/>
              </a:rPr>
              <a:t>行为技术</a:t>
            </a:r>
            <a:endParaRPr lang="en-US" altLang="zh-CN"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有助于人们控制对压力情境的</a:t>
            </a:r>
            <a:endParaRPr lang="en-US" altLang="zh-CN"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身体反应的技术包括：生物反馈、</a:t>
            </a:r>
            <a:endParaRPr lang="en-US" altLang="zh-CN"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放松训练，冥想和有氧运动</a:t>
            </a:r>
            <a:endParaRPr lang="en-US" altLang="zh-CN" sz="2400" dirty="0">
              <a:latin typeface="Times New Roman" panose="02020603050405020304" pitchFamily="18" charset="0"/>
              <a:ea typeface="宋体" panose="02010600030101010101" pitchFamily="2" charset="-122"/>
            </a:endParaRPr>
          </a:p>
          <a:p>
            <a:pPr lvl="0"/>
            <a:r>
              <a:rPr lang="zh-CN" altLang="en-US" sz="2400" dirty="0">
                <a:latin typeface="Times New Roman" panose="02020603050405020304" pitchFamily="18" charset="0"/>
                <a:ea typeface="宋体" panose="02010600030101010101" pitchFamily="2" charset="-122"/>
              </a:rPr>
              <a:t>（提高心率和耗氧量）。</a:t>
            </a:r>
            <a:endParaRPr lang="zh-CN" altLang="en-US" sz="2400" dirty="0">
              <a:latin typeface="Times New Roman" panose="02020603050405020304" pitchFamily="18" charset="0"/>
              <a:ea typeface="宋体" panose="02010600030101010101" pitchFamily="2" charset="-122"/>
            </a:endParaRPr>
          </a:p>
        </p:txBody>
      </p:sp>
      <p:pic>
        <p:nvPicPr>
          <p:cNvPr id="3" name="Picture 2" descr="图片251.jpg"/>
          <p:cNvPicPr>
            <a:picLocks noChangeAspect="1"/>
          </p:cNvPicPr>
          <p:nvPr/>
        </p:nvPicPr>
        <p:blipFill>
          <a:blip r:embed="rId1"/>
          <a:stretch>
            <a:fillRect/>
          </a:stretch>
        </p:blipFill>
        <p:spPr>
          <a:xfrm>
            <a:off x="5292725" y="1484313"/>
            <a:ext cx="3382963" cy="45370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290">
                                            <p:txEl>
                                              <p:charRg st="0" end="8"/>
                                            </p:txEl>
                                          </p:spTgt>
                                        </p:tgtEl>
                                        <p:attrNameLst>
                                          <p:attrName>style.visibility</p:attrName>
                                        </p:attrNameLst>
                                      </p:cBhvr>
                                      <p:to>
                                        <p:strVal val="visible"/>
                                      </p:to>
                                    </p:set>
                                    <p:anim calcmode="lin" valueType="num">
                                      <p:cBhvr additive="base">
                                        <p:cTn id="7" dur="500" fill="hold"/>
                                        <p:tgtEl>
                                          <p:spTgt spid="12290">
                                            <p:txEl>
                                              <p:charRg st="0" end="8"/>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290">
                                            <p:txEl>
                                              <p:charRg st="0" end="8"/>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290">
                                            <p:txEl>
                                              <p:charRg st="8" end="21"/>
                                            </p:txEl>
                                          </p:spTgt>
                                        </p:tgtEl>
                                        <p:attrNameLst>
                                          <p:attrName>style.visibility</p:attrName>
                                        </p:attrNameLst>
                                      </p:cBhvr>
                                      <p:to>
                                        <p:strVal val="visible"/>
                                      </p:to>
                                    </p:set>
                                    <p:anim calcmode="lin" valueType="num">
                                      <p:cBhvr additive="base">
                                        <p:cTn id="11" dur="500" fill="hold"/>
                                        <p:tgtEl>
                                          <p:spTgt spid="12290">
                                            <p:txEl>
                                              <p:charRg st="8" end="2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290">
                                            <p:txEl>
                                              <p:charRg st="8" end="2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2290">
                                            <p:txEl>
                                              <p:charRg st="21" end="36"/>
                                            </p:txEl>
                                          </p:spTgt>
                                        </p:tgtEl>
                                        <p:attrNameLst>
                                          <p:attrName>style.visibility</p:attrName>
                                        </p:attrNameLst>
                                      </p:cBhvr>
                                      <p:to>
                                        <p:strVal val="visible"/>
                                      </p:to>
                                    </p:set>
                                    <p:anim calcmode="lin" valueType="num">
                                      <p:cBhvr additive="base">
                                        <p:cTn id="15" dur="500" fill="hold"/>
                                        <p:tgtEl>
                                          <p:spTgt spid="12290">
                                            <p:txEl>
                                              <p:charRg st="21" end="36"/>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290">
                                            <p:txEl>
                                              <p:charRg st="21" end="36"/>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2290">
                                            <p:txEl>
                                              <p:charRg st="36" end="51"/>
                                            </p:txEl>
                                          </p:spTgt>
                                        </p:tgtEl>
                                        <p:attrNameLst>
                                          <p:attrName>style.visibility</p:attrName>
                                        </p:attrNameLst>
                                      </p:cBhvr>
                                      <p:to>
                                        <p:strVal val="visible"/>
                                      </p:to>
                                    </p:set>
                                    <p:anim calcmode="lin" valueType="num">
                                      <p:cBhvr additive="base">
                                        <p:cTn id="19" dur="500" fill="hold"/>
                                        <p:tgtEl>
                                          <p:spTgt spid="12290">
                                            <p:txEl>
                                              <p:charRg st="36" end="5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2290">
                                            <p:txEl>
                                              <p:charRg st="36" end="5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290">
                                            <p:txEl>
                                              <p:charRg st="52" end="57"/>
                                            </p:txEl>
                                          </p:spTgt>
                                        </p:tgtEl>
                                        <p:attrNameLst>
                                          <p:attrName>style.visibility</p:attrName>
                                        </p:attrNameLst>
                                      </p:cBhvr>
                                      <p:to>
                                        <p:strVal val="visible"/>
                                      </p:to>
                                    </p:set>
                                    <p:anim calcmode="lin" valueType="num">
                                      <p:cBhvr additive="base">
                                        <p:cTn id="25" dur="500" fill="hold"/>
                                        <p:tgtEl>
                                          <p:spTgt spid="12290">
                                            <p:txEl>
                                              <p:charRg st="52" end="5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2290">
                                            <p:txEl>
                                              <p:charRg st="52" end="57"/>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290">
                                            <p:txEl>
                                              <p:charRg st="57" end="71"/>
                                            </p:txEl>
                                          </p:spTgt>
                                        </p:tgtEl>
                                        <p:attrNameLst>
                                          <p:attrName>style.visibility</p:attrName>
                                        </p:attrNameLst>
                                      </p:cBhvr>
                                      <p:to>
                                        <p:strVal val="visible"/>
                                      </p:to>
                                    </p:set>
                                    <p:anim calcmode="lin" valueType="num">
                                      <p:cBhvr additive="base">
                                        <p:cTn id="29" dur="500" fill="hold"/>
                                        <p:tgtEl>
                                          <p:spTgt spid="12290">
                                            <p:txEl>
                                              <p:charRg st="57" end="7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290">
                                            <p:txEl>
                                              <p:charRg st="57" end="71"/>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2290">
                                            <p:txEl>
                                              <p:charRg st="71" end="87"/>
                                            </p:txEl>
                                          </p:spTgt>
                                        </p:tgtEl>
                                        <p:attrNameLst>
                                          <p:attrName>style.visibility</p:attrName>
                                        </p:attrNameLst>
                                      </p:cBhvr>
                                      <p:to>
                                        <p:strVal val="visible"/>
                                      </p:to>
                                    </p:set>
                                    <p:anim calcmode="lin" valueType="num">
                                      <p:cBhvr additive="base">
                                        <p:cTn id="33" dur="500" fill="hold"/>
                                        <p:tgtEl>
                                          <p:spTgt spid="12290">
                                            <p:txEl>
                                              <p:charRg st="71" end="87"/>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2290">
                                            <p:txEl>
                                              <p:charRg st="71" end="87"/>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290">
                                            <p:txEl>
                                              <p:charRg st="87" end="100"/>
                                            </p:txEl>
                                          </p:spTgt>
                                        </p:tgtEl>
                                        <p:attrNameLst>
                                          <p:attrName>style.visibility</p:attrName>
                                        </p:attrNameLst>
                                      </p:cBhvr>
                                      <p:to>
                                        <p:strVal val="visible"/>
                                      </p:to>
                                    </p:set>
                                    <p:anim calcmode="lin" valueType="num">
                                      <p:cBhvr additive="base">
                                        <p:cTn id="37" dur="500" fill="hold"/>
                                        <p:tgtEl>
                                          <p:spTgt spid="12290">
                                            <p:txEl>
                                              <p:charRg st="87" end="10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2290">
                                            <p:txEl>
                                              <p:charRg st="87" end="100"/>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290">
                                            <p:txEl>
                                              <p:charRg st="100" end="112"/>
                                            </p:txEl>
                                          </p:spTgt>
                                        </p:tgtEl>
                                        <p:attrNameLst>
                                          <p:attrName>style.visibility</p:attrName>
                                        </p:attrNameLst>
                                      </p:cBhvr>
                                      <p:to>
                                        <p:strVal val="visible"/>
                                      </p:to>
                                    </p:set>
                                    <p:anim calcmode="lin" valueType="num">
                                      <p:cBhvr additive="base">
                                        <p:cTn id="41" dur="500" fill="hold"/>
                                        <p:tgtEl>
                                          <p:spTgt spid="12290">
                                            <p:txEl>
                                              <p:charRg st="100" end="112"/>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2290">
                                            <p:txEl>
                                              <p:charRg st="100" end="112"/>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500" fill="hold"/>
                                        <p:tgtEl>
                                          <p:spTgt spid="3"/>
                                        </p:tgtEl>
                                        <p:attrNameLst>
                                          <p:attrName>ppt_x</p:attrName>
                                        </p:attrNameLst>
                                      </p:cBhvr>
                                      <p:tavLst>
                                        <p:tav tm="0">
                                          <p:val>
                                            <p:strVal val="#ppt_x"/>
                                          </p:val>
                                        </p:tav>
                                        <p:tav tm="100000">
                                          <p:val>
                                            <p:strVal val="#ppt_x"/>
                                          </p:val>
                                        </p:tav>
                                      </p:tavLst>
                                    </p:anim>
                                    <p:anim calcmode="lin" valueType="num">
                                      <p:cBhvr additive="base">
                                        <p:cTn id="4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1"/>
          <p:cNvSpPr/>
          <p:nvPr/>
        </p:nvSpPr>
        <p:spPr>
          <a:xfrm>
            <a:off x="323850" y="260350"/>
            <a:ext cx="8496300" cy="5632450"/>
          </a:xfrm>
          <a:prstGeom prst="rect">
            <a:avLst/>
          </a:prstGeom>
          <a:noFill/>
          <a:ln w="9525">
            <a:noFill/>
          </a:ln>
        </p:spPr>
        <p:txBody>
          <a:bodyPr>
            <a:spAutoFit/>
          </a:bodyPr>
          <a:p>
            <a:pPr lvl="0"/>
            <a:r>
              <a:rPr lang="zh-CN" altLang="en-US" sz="2800" b="1" dirty="0">
                <a:latin typeface="Constantia" panose="020306020503060A0303" pitchFamily="18" charset="0"/>
                <a:ea typeface="宋体" panose="02010600030101010101" pitchFamily="2" charset="-122"/>
              </a:rPr>
              <a:t>放松训练</a:t>
            </a:r>
            <a:endParaRPr lang="en-US" altLang="zh-CN" sz="2800" b="1" dirty="0">
              <a:latin typeface="Constantia" panose="020306020503060A0303" pitchFamily="18" charset="0"/>
              <a:ea typeface="宋体" panose="02010600030101010101" pitchFamily="2" charset="-122"/>
            </a:endParaRPr>
          </a:p>
          <a:p>
            <a:pPr lvl="0"/>
            <a:endParaRPr lang="zh-CN" altLang="en-US"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训练人们深度放松肌肉，集中于其思想的技术。</a:t>
            </a:r>
            <a:endParaRPr lang="en-US" altLang="zh-CN" sz="24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结合生物反馈技术，可以调整个体的心率和血压。对高血压患者有利。</a:t>
            </a:r>
            <a:endParaRPr lang="en-US" altLang="zh-CN" sz="24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其中一个程序就是给患者看被监控是的血压图，然后教患者放松不同的肌肉群。患者被告知首先收缩肌肉，然后再放松，体会紧张和放松的区别。从脚和脚踝肌肉开始，逐渐到身体控制颈部和面部的肌肉，患者学会改变肌肉的张力。</a:t>
            </a:r>
            <a:endParaRPr lang="en-US" altLang="zh-CN" sz="24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这种训练被证明为有助于降低某些个体的血压</a:t>
            </a:r>
            <a:r>
              <a:rPr lang="en-US" altLang="zh-CN" sz="2400" dirty="0">
                <a:latin typeface="Constantia" panose="020306020503060A0303" pitchFamily="18" charset="0"/>
                <a:ea typeface="宋体" panose="02010600030101010101" pitchFamily="2" charset="-122"/>
              </a:rPr>
              <a:t>(Mukhopadhyay &amp; Yurner, 1997)</a:t>
            </a:r>
            <a:r>
              <a:rPr lang="zh-CN" altLang="en-US" sz="2400" dirty="0">
                <a:latin typeface="Constantia" panose="020306020503060A0303" pitchFamily="18" charset="0"/>
                <a:ea typeface="宋体" panose="02010600030101010101" pitchFamily="2" charset="-122"/>
              </a:rPr>
              <a:t>。</a:t>
            </a:r>
            <a:endParaRPr lang="zh-CN" altLang="en-US" sz="2400" dirty="0">
              <a:latin typeface="Constantia" panose="020306020503060A0303" pitchFamily="18" charset="0"/>
              <a:ea typeface="宋体" panose="02010600030101010101" pitchFamily="2" charset="-122"/>
            </a:endParaRPr>
          </a:p>
          <a:p>
            <a:pPr lvl="0"/>
            <a:endParaRPr lang="zh-CN" altLang="en-US" sz="2000" dirty="0">
              <a:latin typeface="Constantia" panose="020306020503060A0303"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charRg st="0" end="5"/>
                                            </p:txEl>
                                          </p:spTgt>
                                        </p:tgtEl>
                                        <p:attrNameLst>
                                          <p:attrName>style.visibility</p:attrName>
                                        </p:attrNameLst>
                                      </p:cBhvr>
                                      <p:to>
                                        <p:strVal val="visible"/>
                                      </p:to>
                                    </p:set>
                                    <p:anim calcmode="lin" valueType="num">
                                      <p:cBhvr additive="base">
                                        <p:cTn id="7" dur="500" fill="hold"/>
                                        <p:tgtEl>
                                          <p:spTgt spid="2">
                                            <p:txEl>
                                              <p:charRg st="0"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charRg st="0"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charRg st="6" end="28"/>
                                            </p:txEl>
                                          </p:spTgt>
                                        </p:tgtEl>
                                        <p:attrNameLst>
                                          <p:attrName>style.visibility</p:attrName>
                                        </p:attrNameLst>
                                      </p:cBhvr>
                                      <p:to>
                                        <p:strVal val="visible"/>
                                      </p:to>
                                    </p:set>
                                    <p:anim calcmode="lin" valueType="num">
                                      <p:cBhvr additive="base">
                                        <p:cTn id="11" dur="500" fill="hold"/>
                                        <p:tgtEl>
                                          <p:spTgt spid="2">
                                            <p:txEl>
                                              <p:charRg st="6" end="28"/>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charRg st="6" end="28"/>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xEl>
                                              <p:charRg st="29" end="61"/>
                                            </p:txEl>
                                          </p:spTgt>
                                        </p:tgtEl>
                                        <p:attrNameLst>
                                          <p:attrName>style.visibility</p:attrName>
                                        </p:attrNameLst>
                                      </p:cBhvr>
                                      <p:to>
                                        <p:strVal val="visible"/>
                                      </p:to>
                                    </p:set>
                                    <p:anim calcmode="lin" valueType="num">
                                      <p:cBhvr additive="base">
                                        <p:cTn id="15" dur="500" fill="hold"/>
                                        <p:tgtEl>
                                          <p:spTgt spid="2">
                                            <p:txEl>
                                              <p:charRg st="29" end="6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
                                            <p:txEl>
                                              <p:charRg st="29" end="6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charRg st="62" end="165"/>
                                            </p:txEl>
                                          </p:spTgt>
                                        </p:tgtEl>
                                        <p:attrNameLst>
                                          <p:attrName>style.visibility</p:attrName>
                                        </p:attrNameLst>
                                      </p:cBhvr>
                                      <p:to>
                                        <p:strVal val="visible"/>
                                      </p:to>
                                    </p:set>
                                    <p:anim calcmode="lin" valueType="num">
                                      <p:cBhvr additive="base">
                                        <p:cTn id="21" dur="500" fill="hold"/>
                                        <p:tgtEl>
                                          <p:spTgt spid="2">
                                            <p:txEl>
                                              <p:charRg st="62" end="165"/>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charRg st="62" end="165"/>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
                                            <p:txEl>
                                              <p:charRg st="166" end="217"/>
                                            </p:txEl>
                                          </p:spTgt>
                                        </p:tgtEl>
                                        <p:attrNameLst>
                                          <p:attrName>style.visibility</p:attrName>
                                        </p:attrNameLst>
                                      </p:cBhvr>
                                      <p:to>
                                        <p:strVal val="visible"/>
                                      </p:to>
                                    </p:set>
                                    <p:anim calcmode="lin" valueType="num">
                                      <p:cBhvr additive="base">
                                        <p:cTn id="25" dur="500" fill="hold"/>
                                        <p:tgtEl>
                                          <p:spTgt spid="2">
                                            <p:txEl>
                                              <p:charRg st="166" end="21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charRg st="166" end="21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1"/>
          <p:cNvSpPr/>
          <p:nvPr/>
        </p:nvSpPr>
        <p:spPr>
          <a:xfrm>
            <a:off x="323850" y="260350"/>
            <a:ext cx="8496300" cy="4894263"/>
          </a:xfrm>
          <a:prstGeom prst="rect">
            <a:avLst/>
          </a:prstGeom>
          <a:noFill/>
          <a:ln w="9525">
            <a:noFill/>
          </a:ln>
        </p:spPr>
        <p:txBody>
          <a:bodyPr>
            <a:spAutoFit/>
          </a:bodyPr>
          <a:p>
            <a:pPr lvl="0"/>
            <a:r>
              <a:rPr lang="zh-CN" altLang="en-US" sz="2800" b="1" dirty="0">
                <a:latin typeface="Constantia" panose="020306020503060A0303" pitchFamily="18" charset="0"/>
                <a:ea typeface="宋体" panose="02010600030101010101" pitchFamily="2" charset="-122"/>
              </a:rPr>
              <a:t>冥想</a:t>
            </a:r>
            <a:endParaRPr lang="zh-CN" altLang="en-US" sz="2800" b="1"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buFont typeface="Wingdings" panose="05000000000000000000" pitchFamily="2" charset="2"/>
              <a:buChar char="§"/>
            </a:pPr>
            <a:r>
              <a:rPr lang="zh-CN" altLang="en-US" sz="2400" dirty="0">
                <a:latin typeface="Constantia" panose="020306020503060A0303" pitchFamily="18" charset="0"/>
                <a:ea typeface="宋体" panose="02010600030101010101" pitchFamily="2" charset="-122"/>
              </a:rPr>
              <a:t>很多好处：显著的缓慢呼吸，耗氧量下降心率降低，血流稳定，身体里乳酸浓度下降等等。还被证明为可以改善人们慢性或长期的焦虑，提升自尊，降低对严重抑郁的复发。</a:t>
            </a:r>
            <a:endParaRPr lang="zh-CN" altLang="en-US" sz="2400" dirty="0">
              <a:latin typeface="Constantia" panose="020306020503060A0303" pitchFamily="18" charset="0"/>
              <a:ea typeface="宋体" panose="02010600030101010101" pitchFamily="2" charset="-122"/>
            </a:endParaRPr>
          </a:p>
          <a:p>
            <a:pPr lvl="0"/>
            <a:endParaRPr lang="zh-CN" altLang="en-US" sz="2400" dirty="0">
              <a:latin typeface="Constantia" panose="020306020503060A0303" pitchFamily="18" charset="0"/>
              <a:ea typeface="宋体" panose="02010600030101010101" pitchFamily="2" charset="-122"/>
            </a:endParaRPr>
          </a:p>
          <a:p>
            <a:pPr lvl="0">
              <a:buFont typeface="Wingdings" panose="05000000000000000000" pitchFamily="2" charset="2"/>
              <a:buChar char="§"/>
            </a:pPr>
            <a:r>
              <a:rPr lang="zh-CN" altLang="en-US" sz="2400" dirty="0">
                <a:latin typeface="Constantia" panose="020306020503060A0303" pitchFamily="18" charset="0"/>
                <a:ea typeface="宋体" panose="02010600030101010101" pitchFamily="2" charset="-122"/>
              </a:rPr>
              <a:t>冥想效应与单纯休息的效应相似。</a:t>
            </a:r>
            <a:endParaRPr lang="en-US" altLang="zh-CN"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经过一项彻底的研究发现，冥想和休息的个体在心率、呼吸频</a:t>
            </a:r>
            <a:endParaRPr lang="zh-CN" altLang="en-US"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率、耗氧量、血流量、和其他生理测量方面没有显著差别（</a:t>
            </a:r>
            <a:r>
              <a:rPr lang="en-US" altLang="zh-CN" sz="2400" dirty="0">
                <a:latin typeface="Constantia" panose="020306020503060A0303" pitchFamily="18" charset="0"/>
                <a:ea typeface="宋体" panose="02010600030101010101" pitchFamily="2" charset="-122"/>
              </a:rPr>
              <a:t>Holmes, 1984, 1985a, 1985b</a:t>
            </a:r>
            <a:r>
              <a:rPr lang="zh-CN" altLang="en-US" sz="2400" dirty="0">
                <a:latin typeface="Constantia" panose="020306020503060A0303" pitchFamily="18" charset="0"/>
                <a:ea typeface="宋体" panose="02010600030101010101" pitchFamily="2" charset="-122"/>
              </a:rPr>
              <a:t>）。</a:t>
            </a:r>
            <a:endParaRPr lang="en-US" altLang="zh-CN" sz="24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所以单纯的休息可以达到冥想那样减轻压力的作用。</a:t>
            </a:r>
            <a:endParaRPr lang="zh-CN" altLang="en-US" sz="2400" dirty="0">
              <a:latin typeface="Constantia" panose="020306020503060A0303" pitchFamily="18" charset="0"/>
              <a:ea typeface="宋体" panose="02010600030101010101" pitchFamily="2" charset="-122"/>
            </a:endParaRPr>
          </a:p>
          <a:p>
            <a:pPr lvl="0"/>
            <a:endParaRPr lang="zh-CN" altLang="en-US" sz="2000" dirty="0">
              <a:latin typeface="Constantia" panose="020306020503060A0303"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charRg st="0" end="3"/>
                                            </p:txEl>
                                          </p:spTgt>
                                        </p:tgtEl>
                                        <p:attrNameLst>
                                          <p:attrName>style.visibility</p:attrName>
                                        </p:attrNameLst>
                                      </p:cBhvr>
                                      <p:to>
                                        <p:strVal val="visible"/>
                                      </p:to>
                                    </p:set>
                                    <p:anim calcmode="lin" valueType="num">
                                      <p:cBhvr additive="base">
                                        <p:cTn id="7" dur="500" fill="hold"/>
                                        <p:tgtEl>
                                          <p:spTgt spid="2">
                                            <p:txEl>
                                              <p:charRg st="0"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charRg st="0"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charRg st="4" end="81"/>
                                            </p:txEl>
                                          </p:spTgt>
                                        </p:tgtEl>
                                        <p:attrNameLst>
                                          <p:attrName>style.visibility</p:attrName>
                                        </p:attrNameLst>
                                      </p:cBhvr>
                                      <p:to>
                                        <p:strVal val="visible"/>
                                      </p:to>
                                    </p:set>
                                    <p:anim calcmode="lin" valueType="num">
                                      <p:cBhvr additive="base">
                                        <p:cTn id="13" dur="500" fill="hold"/>
                                        <p:tgtEl>
                                          <p:spTgt spid="2">
                                            <p:txEl>
                                              <p:charRg st="4" end="8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charRg st="4" end="8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charRg st="82" end="98"/>
                                            </p:txEl>
                                          </p:spTgt>
                                        </p:tgtEl>
                                        <p:attrNameLst>
                                          <p:attrName>style.visibility</p:attrName>
                                        </p:attrNameLst>
                                      </p:cBhvr>
                                      <p:to>
                                        <p:strVal val="visible"/>
                                      </p:to>
                                    </p:set>
                                    <p:anim calcmode="lin" valueType="num">
                                      <p:cBhvr additive="base">
                                        <p:cTn id="19" dur="500" fill="hold"/>
                                        <p:tgtEl>
                                          <p:spTgt spid="2">
                                            <p:txEl>
                                              <p:charRg st="82" end="9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charRg st="82" end="98"/>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charRg st="98" end="126"/>
                                            </p:txEl>
                                          </p:spTgt>
                                        </p:tgtEl>
                                        <p:attrNameLst>
                                          <p:attrName>style.visibility</p:attrName>
                                        </p:attrNameLst>
                                      </p:cBhvr>
                                      <p:to>
                                        <p:strVal val="visible"/>
                                      </p:to>
                                    </p:set>
                                    <p:anim calcmode="lin" valueType="num">
                                      <p:cBhvr additive="base">
                                        <p:cTn id="23" dur="500" fill="hold"/>
                                        <p:tgtEl>
                                          <p:spTgt spid="2">
                                            <p:txEl>
                                              <p:charRg st="98" end="12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charRg st="98" end="12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xEl>
                                              <p:charRg st="126" end="181"/>
                                            </p:txEl>
                                          </p:spTgt>
                                        </p:tgtEl>
                                        <p:attrNameLst>
                                          <p:attrName>style.visibility</p:attrName>
                                        </p:attrNameLst>
                                      </p:cBhvr>
                                      <p:to>
                                        <p:strVal val="visible"/>
                                      </p:to>
                                    </p:set>
                                    <p:anim calcmode="lin" valueType="num">
                                      <p:cBhvr additive="base">
                                        <p:cTn id="27" dur="500" fill="hold"/>
                                        <p:tgtEl>
                                          <p:spTgt spid="2">
                                            <p:txEl>
                                              <p:charRg st="126" end="18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charRg st="126" end="181"/>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charRg st="182" end="206"/>
                                            </p:txEl>
                                          </p:spTgt>
                                        </p:tgtEl>
                                        <p:attrNameLst>
                                          <p:attrName>style.visibility</p:attrName>
                                        </p:attrNameLst>
                                      </p:cBhvr>
                                      <p:to>
                                        <p:strVal val="visible"/>
                                      </p:to>
                                    </p:set>
                                    <p:anim calcmode="lin" valueType="num">
                                      <p:cBhvr additive="base">
                                        <p:cTn id="31" dur="500" fill="hold"/>
                                        <p:tgtEl>
                                          <p:spTgt spid="2">
                                            <p:txEl>
                                              <p:charRg st="182" end="20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charRg st="182" end="20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1"/>
          <p:cNvSpPr/>
          <p:nvPr/>
        </p:nvSpPr>
        <p:spPr>
          <a:xfrm>
            <a:off x="323850" y="260350"/>
            <a:ext cx="8496300" cy="6618288"/>
          </a:xfrm>
          <a:prstGeom prst="rect">
            <a:avLst/>
          </a:prstGeom>
          <a:noFill/>
          <a:ln w="9525">
            <a:noFill/>
          </a:ln>
        </p:spPr>
        <p:txBody>
          <a:bodyPr>
            <a:spAutoFit/>
          </a:bodyPr>
          <a:p>
            <a:pPr lvl="0">
              <a:buFont typeface="Wingdings" panose="05000000000000000000" pitchFamily="2" charset="2"/>
              <a:buChar char="§"/>
            </a:pPr>
            <a:r>
              <a:rPr lang="zh-CN" altLang="en-US" sz="2800" b="1" dirty="0">
                <a:latin typeface="Constantia" panose="020306020503060A0303" pitchFamily="18" charset="0"/>
                <a:ea typeface="宋体" panose="02010600030101010101" pitchFamily="2" charset="-122"/>
              </a:rPr>
              <a:t>认知技术</a:t>
            </a:r>
            <a:endParaRPr lang="zh-CN" altLang="en-US" sz="2800" b="1"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改变个体对压力情境的认知过程。</a:t>
            </a:r>
            <a:endParaRPr lang="en-US" altLang="zh-CN" sz="24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认知行为疗法 </a:t>
            </a:r>
            <a:r>
              <a:rPr lang="en-US" altLang="zh-CN" sz="2400" dirty="0">
                <a:latin typeface="Constantia" panose="020306020503060A0303" pitchFamily="18" charset="0"/>
                <a:ea typeface="宋体" panose="02010600030101010101" pitchFamily="2" charset="-122"/>
              </a:rPr>
              <a:t>-- </a:t>
            </a:r>
            <a:r>
              <a:rPr lang="zh-CN" altLang="en-US" sz="2400" dirty="0">
                <a:latin typeface="Constantia" panose="020306020503060A0303" pitchFamily="18" charset="0"/>
                <a:ea typeface="宋体" panose="02010600030101010101" pitchFamily="2" charset="-122"/>
              </a:rPr>
              <a:t>试图帮助人们认识产生生理和情绪症状的压力情境的种类，并改变他们应对这些情境的方法。</a:t>
            </a:r>
            <a:endParaRPr lang="en-US" altLang="zh-CN" sz="24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r>
              <a:rPr lang="zh-CN" altLang="en-US" sz="2000" dirty="0">
                <a:latin typeface="Constantia" panose="020306020503060A0303" pitchFamily="18" charset="0"/>
                <a:ea typeface="宋体" panose="02010600030101010101" pitchFamily="2" charset="-122"/>
              </a:rPr>
              <a:t>记录：头痛出现时间、严重程度和场合</a:t>
            </a:r>
            <a:endParaRPr lang="en-US" altLang="zh-CN" sz="2000" dirty="0">
              <a:latin typeface="Constantia" panose="020306020503060A0303" pitchFamily="18" charset="0"/>
              <a:ea typeface="宋体" panose="02010600030101010101" pitchFamily="2" charset="-122"/>
            </a:endParaRPr>
          </a:p>
          <a:p>
            <a:pPr lvl="0"/>
            <a:endParaRPr lang="en-US" altLang="zh-CN" sz="2000" dirty="0">
              <a:latin typeface="Constantia" panose="020306020503060A0303" pitchFamily="18" charset="0"/>
              <a:ea typeface="宋体" panose="02010600030101010101" pitchFamily="2" charset="-122"/>
            </a:endParaRPr>
          </a:p>
          <a:p>
            <a:pPr lvl="0"/>
            <a:r>
              <a:rPr lang="zh-CN" altLang="en-US" sz="2000" dirty="0">
                <a:latin typeface="Constantia" panose="020306020503060A0303" pitchFamily="18" charset="0"/>
                <a:ea typeface="宋体" panose="02010600030101010101" pitchFamily="2" charset="-122"/>
              </a:rPr>
              <a:t>监控：记录头痛前、过程中和之后的情绪、想法和行为</a:t>
            </a:r>
            <a:endParaRPr lang="en-US" altLang="zh-CN" sz="2000" dirty="0">
              <a:latin typeface="Constantia" panose="020306020503060A0303" pitchFamily="18" charset="0"/>
              <a:ea typeface="宋体" panose="02010600030101010101" pitchFamily="2" charset="-122"/>
            </a:endParaRPr>
          </a:p>
          <a:p>
            <a:pPr lvl="0"/>
            <a:endParaRPr lang="en-US" altLang="zh-CN" sz="2000" dirty="0">
              <a:latin typeface="Constantia" panose="020306020503060A0303" pitchFamily="18" charset="0"/>
              <a:ea typeface="宋体" panose="02010600030101010101" pitchFamily="2" charset="-122"/>
            </a:endParaRPr>
          </a:p>
          <a:p>
            <a:pPr lvl="0"/>
            <a:r>
              <a:rPr lang="zh-CN" altLang="en-US" sz="2000" dirty="0">
                <a:latin typeface="Constantia" panose="020306020503060A0303" pitchFamily="18" charset="0"/>
                <a:ea typeface="宋体" panose="02010600030101010101" pitchFamily="2" charset="-122"/>
              </a:rPr>
              <a:t>关系的显现：如出现头痛的场合（和老板或同事在一起）；想法（我做事情做不对）；情绪、行为和生理反应（抑郁、退缩和头痛）</a:t>
            </a:r>
            <a:endParaRPr lang="en-US" altLang="zh-CN" sz="2000" dirty="0">
              <a:latin typeface="Constantia" panose="020306020503060A0303" pitchFamily="18" charset="0"/>
              <a:ea typeface="宋体" panose="02010600030101010101" pitchFamily="2" charset="-122"/>
            </a:endParaRPr>
          </a:p>
          <a:p>
            <a:pPr lvl="0"/>
            <a:endParaRPr lang="en-US" altLang="zh-CN" sz="2000" dirty="0">
              <a:latin typeface="Constantia" panose="020306020503060A0303" pitchFamily="18" charset="0"/>
              <a:ea typeface="宋体" panose="02010600030101010101" pitchFamily="2" charset="-122"/>
            </a:endParaRPr>
          </a:p>
          <a:p>
            <a:pPr lvl="0"/>
            <a:r>
              <a:rPr lang="zh-CN" altLang="en-US" sz="2000" dirty="0">
                <a:latin typeface="Constantia" panose="020306020503060A0303" pitchFamily="18" charset="0"/>
                <a:ea typeface="宋体" panose="02010600030101010101" pitchFamily="2" charset="-122"/>
              </a:rPr>
              <a:t>识别头痛反应的</a:t>
            </a:r>
            <a:r>
              <a:rPr lang="zh-CN" altLang="en-US" sz="2000" b="1" dirty="0">
                <a:latin typeface="Constantia" panose="020306020503060A0303" pitchFamily="18" charset="0"/>
                <a:ea typeface="宋体" panose="02010600030101010101" pitchFamily="2" charset="-122"/>
              </a:rPr>
              <a:t>信念</a:t>
            </a:r>
            <a:r>
              <a:rPr lang="zh-CN" altLang="en-US" sz="2000" dirty="0">
                <a:latin typeface="Constantia" panose="020306020503060A0303" pitchFamily="18" charset="0"/>
                <a:ea typeface="宋体" panose="02010600030101010101" pitchFamily="2" charset="-122"/>
              </a:rPr>
              <a:t>（我期望凡事做得完美，因此一点批评让我难过；我对自己的评判太严厉了，很容易沮丧，头痛。）</a:t>
            </a:r>
            <a:endParaRPr lang="en-US" altLang="zh-CN" sz="2000" dirty="0">
              <a:latin typeface="Constantia" panose="020306020503060A0303" pitchFamily="18" charset="0"/>
              <a:ea typeface="宋体" panose="02010600030101010101" pitchFamily="2" charset="-122"/>
            </a:endParaRPr>
          </a:p>
          <a:p>
            <a:pPr lvl="0"/>
            <a:endParaRPr lang="en-US" altLang="zh-CN" sz="2400" dirty="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最后，也是最艰难的一步：改变压力情境、改变思考习惯、或个体行为。</a:t>
            </a:r>
            <a:endParaRPr lang="zh-CN" altLang="en-US" sz="2400" dirty="0">
              <a:latin typeface="Constantia" panose="020306020503060A0303"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charRg st="0" end="5"/>
                                            </p:txEl>
                                          </p:spTgt>
                                        </p:tgtEl>
                                        <p:attrNameLst>
                                          <p:attrName>style.visibility</p:attrName>
                                        </p:attrNameLst>
                                      </p:cBhvr>
                                      <p:to>
                                        <p:strVal val="visible"/>
                                      </p:to>
                                    </p:set>
                                    <p:anim calcmode="lin" valueType="num">
                                      <p:cBhvr additive="base">
                                        <p:cTn id="7" dur="500" fill="hold"/>
                                        <p:tgtEl>
                                          <p:spTgt spid="2">
                                            <p:txEl>
                                              <p:charRg st="0"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charRg st="0" end="5"/>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charRg st="6" end="22"/>
                                            </p:txEl>
                                          </p:spTgt>
                                        </p:tgtEl>
                                        <p:attrNameLst>
                                          <p:attrName>style.visibility</p:attrName>
                                        </p:attrNameLst>
                                      </p:cBhvr>
                                      <p:to>
                                        <p:strVal val="visible"/>
                                      </p:to>
                                    </p:set>
                                    <p:anim calcmode="lin" valueType="num">
                                      <p:cBhvr additive="base">
                                        <p:cTn id="11" dur="500" fill="hold"/>
                                        <p:tgtEl>
                                          <p:spTgt spid="2">
                                            <p:txEl>
                                              <p:charRg st="6" end="2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charRg st="6" end="2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xEl>
                                              <p:charRg st="23" end="75"/>
                                            </p:txEl>
                                          </p:spTgt>
                                        </p:tgtEl>
                                        <p:attrNameLst>
                                          <p:attrName>style.visibility</p:attrName>
                                        </p:attrNameLst>
                                      </p:cBhvr>
                                      <p:to>
                                        <p:strVal val="visible"/>
                                      </p:to>
                                    </p:set>
                                    <p:anim calcmode="lin" valueType="num">
                                      <p:cBhvr additive="base">
                                        <p:cTn id="17" dur="500" fill="hold"/>
                                        <p:tgtEl>
                                          <p:spTgt spid="2">
                                            <p:txEl>
                                              <p:charRg st="23" end="7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charRg st="23" end="75"/>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
                                            <p:txEl>
                                              <p:charRg st="76" end="94"/>
                                            </p:txEl>
                                          </p:spTgt>
                                        </p:tgtEl>
                                        <p:attrNameLst>
                                          <p:attrName>style.visibility</p:attrName>
                                        </p:attrNameLst>
                                      </p:cBhvr>
                                      <p:to>
                                        <p:strVal val="visible"/>
                                      </p:to>
                                    </p:set>
                                    <p:anim calcmode="lin" valueType="num">
                                      <p:cBhvr additive="base">
                                        <p:cTn id="23" dur="500" fill="hold"/>
                                        <p:tgtEl>
                                          <p:spTgt spid="2">
                                            <p:txEl>
                                              <p:charRg st="76" end="9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charRg st="76" end="9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
                                            <p:txEl>
                                              <p:charRg st="95" end="120"/>
                                            </p:txEl>
                                          </p:spTgt>
                                        </p:tgtEl>
                                        <p:attrNameLst>
                                          <p:attrName>style.visibility</p:attrName>
                                        </p:attrNameLst>
                                      </p:cBhvr>
                                      <p:to>
                                        <p:strVal val="visible"/>
                                      </p:to>
                                    </p:set>
                                    <p:anim calcmode="lin" valueType="num">
                                      <p:cBhvr additive="base">
                                        <p:cTn id="27" dur="500" fill="hold"/>
                                        <p:tgtEl>
                                          <p:spTgt spid="2">
                                            <p:txEl>
                                              <p:charRg st="95" end="120"/>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charRg st="95" end="120"/>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
                                            <p:txEl>
                                              <p:charRg st="121" end="180"/>
                                            </p:txEl>
                                          </p:spTgt>
                                        </p:tgtEl>
                                        <p:attrNameLst>
                                          <p:attrName>style.visibility</p:attrName>
                                        </p:attrNameLst>
                                      </p:cBhvr>
                                      <p:to>
                                        <p:strVal val="visible"/>
                                      </p:to>
                                    </p:set>
                                    <p:anim calcmode="lin" valueType="num">
                                      <p:cBhvr additive="base">
                                        <p:cTn id="31" dur="500" fill="hold"/>
                                        <p:tgtEl>
                                          <p:spTgt spid="2">
                                            <p:txEl>
                                              <p:charRg st="121" end="180"/>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charRg st="121" end="180"/>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
                                            <p:txEl>
                                              <p:charRg st="181" end="235"/>
                                            </p:txEl>
                                          </p:spTgt>
                                        </p:tgtEl>
                                        <p:attrNameLst>
                                          <p:attrName>style.visibility</p:attrName>
                                        </p:attrNameLst>
                                      </p:cBhvr>
                                      <p:to>
                                        <p:strVal val="visible"/>
                                      </p:to>
                                    </p:set>
                                    <p:anim calcmode="lin" valueType="num">
                                      <p:cBhvr additive="base">
                                        <p:cTn id="35" dur="500" fill="hold"/>
                                        <p:tgtEl>
                                          <p:spTgt spid="2">
                                            <p:txEl>
                                              <p:charRg st="181" end="23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charRg st="181" end="23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2">
                                            <p:txEl>
                                              <p:charRg st="236" end="269"/>
                                            </p:txEl>
                                          </p:spTgt>
                                        </p:tgtEl>
                                        <p:attrNameLst>
                                          <p:attrName>style.visibility</p:attrName>
                                        </p:attrNameLst>
                                      </p:cBhvr>
                                      <p:to>
                                        <p:strVal val="visible"/>
                                      </p:to>
                                    </p:set>
                                    <p:anim calcmode="lin" valueType="num">
                                      <p:cBhvr additive="base">
                                        <p:cTn id="41" dur="500" fill="hold"/>
                                        <p:tgtEl>
                                          <p:spTgt spid="2">
                                            <p:txEl>
                                              <p:charRg st="236" end="269"/>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
                                            <p:txEl>
                                              <p:charRg st="236" end="26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Rectangle 1"/>
          <p:cNvSpPr/>
          <p:nvPr/>
        </p:nvSpPr>
        <p:spPr>
          <a:xfrm>
            <a:off x="323850" y="260350"/>
            <a:ext cx="8496300" cy="5942013"/>
          </a:xfrm>
          <a:prstGeom prst="rect">
            <a:avLst/>
          </a:prstGeom>
          <a:noFill/>
          <a:ln w="9525">
            <a:noFill/>
          </a:ln>
        </p:spPr>
        <p:txBody>
          <a:bodyPr>
            <a:spAutoFit/>
          </a:bodyPr>
          <a:p>
            <a:pPr lvl="0">
              <a:buFont typeface="Wingdings" panose="05000000000000000000" pitchFamily="2" charset="2"/>
              <a:buChar char="§"/>
            </a:pPr>
            <a:r>
              <a:rPr lang="zh-CN" altLang="en-US" sz="2800" dirty="0">
                <a:latin typeface="Constantia" panose="020306020503060A0303" pitchFamily="18" charset="0"/>
                <a:ea typeface="宋体" panose="02010600030101010101" pitchFamily="2" charset="-122"/>
              </a:rPr>
              <a:t>改变</a:t>
            </a:r>
            <a:r>
              <a:rPr lang="en-US" altLang="zh-CN" sz="2800">
                <a:latin typeface="Constantia" panose="020306020503060A0303" pitchFamily="18" charset="0"/>
                <a:ea typeface="宋体" panose="02010600030101010101" pitchFamily="2" charset="-122"/>
              </a:rPr>
              <a:t>Type A </a:t>
            </a:r>
            <a:r>
              <a:rPr lang="zh-CN" altLang="en-US" sz="2800" dirty="0">
                <a:latin typeface="Constantia" panose="020306020503060A0303" pitchFamily="18" charset="0"/>
                <a:ea typeface="宋体" panose="02010600030101010101" pitchFamily="2" charset="-122"/>
              </a:rPr>
              <a:t>模式</a:t>
            </a:r>
            <a:endParaRPr lang="en-US" altLang="zh-CN" sz="2800">
              <a:latin typeface="Constantia" panose="020306020503060A0303" pitchFamily="18" charset="0"/>
              <a:ea typeface="宋体" panose="02010600030101010101" pitchFamily="2" charset="-122"/>
            </a:endParaRPr>
          </a:p>
          <a:p>
            <a:pPr lvl="0">
              <a:buFont typeface="Wingdings" panose="05000000000000000000" pitchFamily="2" charset="2"/>
              <a:buChar char="§"/>
            </a:pPr>
            <a:endParaRPr lang="en-US" altLang="zh-CN" sz="2800">
              <a:latin typeface="Constantia" panose="020306020503060A0303" pitchFamily="18" charset="0"/>
              <a:ea typeface="宋体" panose="02010600030101010101" pitchFamily="2" charset="-122"/>
            </a:endParaRPr>
          </a:p>
          <a:p>
            <a:pPr lvl="0">
              <a:buFont typeface="Wingdings" panose="05000000000000000000" pitchFamily="2" charset="2"/>
              <a:buChar char="§"/>
            </a:pPr>
            <a:r>
              <a:rPr lang="zh-CN" altLang="en-US" sz="2400" dirty="0">
                <a:latin typeface="Constantia" panose="020306020503060A0303" pitchFamily="18" charset="0"/>
                <a:ea typeface="宋体" panose="02010600030101010101" pitchFamily="2" charset="-122"/>
              </a:rPr>
              <a:t>本质上还是认知</a:t>
            </a:r>
            <a:r>
              <a:rPr lang="en-US" altLang="zh-CN" sz="2400">
                <a:latin typeface="Constantia" panose="020306020503060A0303" pitchFamily="18" charset="0"/>
                <a:ea typeface="宋体" panose="02010600030101010101" pitchFamily="2" charset="-122"/>
              </a:rPr>
              <a:t>-</a:t>
            </a:r>
            <a:r>
              <a:rPr lang="zh-CN" altLang="en-US" sz="2400" dirty="0">
                <a:latin typeface="Constantia" panose="020306020503060A0303" pitchFamily="18" charset="0"/>
                <a:ea typeface="宋体" panose="02010600030101010101" pitchFamily="2" charset="-122"/>
              </a:rPr>
              <a:t>行为技术的结合。</a:t>
            </a:r>
            <a:endParaRPr lang="en-US" altLang="zh-CN" sz="2400">
              <a:latin typeface="Constantia" panose="020306020503060A0303" pitchFamily="18" charset="0"/>
              <a:ea typeface="宋体" panose="02010600030101010101" pitchFamily="2" charset="-122"/>
            </a:endParaRPr>
          </a:p>
          <a:p>
            <a:pPr lvl="0">
              <a:buFont typeface="Wingdings" panose="05000000000000000000" pitchFamily="2" charset="2"/>
              <a:buChar char="§"/>
            </a:pPr>
            <a:endParaRPr lang="en-US" altLang="zh-CN" sz="2400">
              <a:latin typeface="Constantia" panose="020306020503060A0303" pitchFamily="18" charset="0"/>
              <a:ea typeface="宋体" panose="02010600030101010101" pitchFamily="2" charset="-122"/>
            </a:endParaRPr>
          </a:p>
          <a:p>
            <a:pPr lvl="0">
              <a:buFont typeface="Wingdings" panose="05000000000000000000" pitchFamily="2" charset="2"/>
              <a:buChar char="§"/>
            </a:pPr>
            <a:r>
              <a:rPr lang="zh-CN" altLang="en-US" sz="2400" dirty="0">
                <a:latin typeface="Constantia" panose="020306020503060A0303" pitchFamily="18" charset="0"/>
                <a:ea typeface="宋体" panose="02010600030101010101" pitchFamily="2" charset="-122"/>
              </a:rPr>
              <a:t>心脏病患者</a:t>
            </a:r>
            <a:r>
              <a:rPr lang="en-US" altLang="zh-CN" sz="2400">
                <a:latin typeface="Constantia" panose="020306020503060A0303" pitchFamily="18" charset="0"/>
                <a:ea typeface="宋体" panose="02010600030101010101" pitchFamily="2" charset="-122"/>
              </a:rPr>
              <a:t>—</a:t>
            </a:r>
            <a:r>
              <a:rPr lang="zh-CN" altLang="en-US" sz="2400" dirty="0">
                <a:latin typeface="Constantia" panose="020306020503060A0303" pitchFamily="18" charset="0"/>
                <a:ea typeface="宋体" panose="02010600030101010101" pitchFamily="2" charset="-122"/>
              </a:rPr>
              <a:t>遭遇至少一次心肌梗塞</a:t>
            </a:r>
            <a:endParaRPr lang="en-US" altLang="zh-CN" sz="2400">
              <a:latin typeface="Constantia" panose="020306020503060A0303" pitchFamily="18" charset="0"/>
              <a:ea typeface="宋体" panose="02010600030101010101" pitchFamily="2" charset="-122"/>
            </a:endParaRPr>
          </a:p>
          <a:p>
            <a:pPr lvl="0"/>
            <a:endParaRPr lang="en-US" altLang="zh-CN" sz="2800">
              <a:latin typeface="Constantia" panose="020306020503060A0303" pitchFamily="18" charset="0"/>
              <a:ea typeface="宋体" panose="02010600030101010101" pitchFamily="2" charset="-122"/>
            </a:endParaRPr>
          </a:p>
          <a:p>
            <a:pPr lvl="0">
              <a:buFont typeface="Wingdings" panose="05000000000000000000" pitchFamily="2" charset="2"/>
              <a:buChar char="ü"/>
            </a:pPr>
            <a:r>
              <a:rPr lang="zh-CN" altLang="en-US" sz="2000" dirty="0">
                <a:latin typeface="Constantia" panose="020306020503060A0303" pitchFamily="18" charset="0"/>
                <a:ea typeface="宋体" panose="02010600030101010101" pitchFamily="2" charset="-122"/>
              </a:rPr>
              <a:t>减少时间紧迫感 </a:t>
            </a:r>
            <a:r>
              <a:rPr lang="en-US" altLang="zh-CN" sz="2000">
                <a:latin typeface="Constantia" panose="020306020503060A0303" pitchFamily="18" charset="0"/>
                <a:ea typeface="宋体" panose="02010600030101010101" pitchFamily="2" charset="-122"/>
              </a:rPr>
              <a:t>--</a:t>
            </a:r>
            <a:r>
              <a:rPr lang="zh-CN" altLang="en-US" sz="2000" dirty="0">
                <a:latin typeface="Constantia" panose="020306020503060A0303" pitchFamily="18" charset="0"/>
                <a:ea typeface="宋体" panose="02010600030101010101" pitchFamily="2" charset="-122"/>
              </a:rPr>
              <a:t>排队练习：想平时没有时间和机会思考的问题，观察人，与陌生人搭讪；</a:t>
            </a:r>
            <a:endParaRPr lang="en-US" altLang="zh-CN" sz="2000">
              <a:latin typeface="Constantia" panose="020306020503060A0303" pitchFamily="18" charset="0"/>
              <a:ea typeface="宋体" panose="02010600030101010101" pitchFamily="2" charset="-122"/>
            </a:endParaRPr>
          </a:p>
          <a:p>
            <a:pPr lvl="0">
              <a:buFont typeface="Wingdings" panose="05000000000000000000" pitchFamily="2" charset="2"/>
              <a:buChar char="ü"/>
            </a:pPr>
            <a:endParaRPr lang="en-US" altLang="zh-CN" sz="2000">
              <a:latin typeface="Constantia" panose="020306020503060A0303" pitchFamily="18" charset="0"/>
              <a:ea typeface="宋体" panose="02010600030101010101" pitchFamily="2" charset="-122"/>
            </a:endParaRPr>
          </a:p>
          <a:p>
            <a:pPr lvl="0">
              <a:buFont typeface="Wingdings" panose="05000000000000000000" pitchFamily="2" charset="2"/>
              <a:buChar char="ü"/>
            </a:pPr>
            <a:r>
              <a:rPr lang="zh-CN" altLang="en-US" sz="2000" dirty="0">
                <a:latin typeface="Constantia" panose="020306020503060A0303" pitchFamily="18" charset="0"/>
                <a:ea typeface="宋体" panose="02010600030101010101" pitchFamily="2" charset="-122"/>
              </a:rPr>
              <a:t>学习用不对人爆发的方式表达自己及改变一些行为习惯（打断别人。说话和吃东西快）；</a:t>
            </a:r>
            <a:endParaRPr lang="en-US" altLang="zh-CN" sz="2000">
              <a:latin typeface="Constantia" panose="020306020503060A0303" pitchFamily="18" charset="0"/>
              <a:ea typeface="宋体" panose="02010600030101010101" pitchFamily="2" charset="-122"/>
            </a:endParaRPr>
          </a:p>
          <a:p>
            <a:pPr lvl="0">
              <a:buFont typeface="Wingdings" panose="05000000000000000000" pitchFamily="2" charset="2"/>
              <a:buChar char="ü"/>
            </a:pPr>
            <a:endParaRPr lang="en-US" altLang="zh-CN" sz="2000">
              <a:latin typeface="Constantia" panose="020306020503060A0303" pitchFamily="18" charset="0"/>
              <a:ea typeface="宋体" panose="02010600030101010101" pitchFamily="2" charset="-122"/>
            </a:endParaRPr>
          </a:p>
          <a:p>
            <a:pPr lvl="0">
              <a:buFont typeface="Wingdings" panose="05000000000000000000" pitchFamily="2" charset="2"/>
              <a:buChar char="ü"/>
            </a:pPr>
            <a:r>
              <a:rPr lang="zh-CN" altLang="en-US" sz="2000" dirty="0">
                <a:latin typeface="Constantia" panose="020306020503060A0303" pitchFamily="18" charset="0"/>
                <a:ea typeface="宋体" panose="02010600030101010101" pitchFamily="2" charset="-122"/>
              </a:rPr>
              <a:t>重新评估某些信念，如成功取决于所做工作的数量；</a:t>
            </a:r>
            <a:endParaRPr lang="en-US" altLang="zh-CN" sz="2000">
              <a:latin typeface="Constantia" panose="020306020503060A0303" pitchFamily="18" charset="0"/>
              <a:ea typeface="宋体" panose="02010600030101010101" pitchFamily="2" charset="-122"/>
            </a:endParaRPr>
          </a:p>
          <a:p>
            <a:pPr lvl="0">
              <a:buFont typeface="Wingdings" panose="05000000000000000000" pitchFamily="2" charset="2"/>
              <a:buChar char="ü"/>
            </a:pPr>
            <a:endParaRPr lang="en-US" altLang="zh-CN" sz="2000">
              <a:latin typeface="Constantia" panose="020306020503060A0303" pitchFamily="18" charset="0"/>
              <a:ea typeface="宋体" panose="02010600030101010101" pitchFamily="2" charset="-122"/>
            </a:endParaRPr>
          </a:p>
          <a:p>
            <a:pPr lvl="0">
              <a:buFont typeface="Wingdings" panose="05000000000000000000" pitchFamily="2" charset="2"/>
              <a:buChar char="ü"/>
            </a:pPr>
            <a:r>
              <a:rPr lang="zh-CN" altLang="en-US" sz="2000" dirty="0">
                <a:latin typeface="Constantia" panose="020306020503060A0303" pitchFamily="18" charset="0"/>
                <a:ea typeface="宋体" panose="02010600030101010101" pitchFamily="2" charset="-122"/>
              </a:rPr>
              <a:t>减少家里和工作环境的压力感</a:t>
            </a:r>
            <a:endParaRPr lang="en-US" altLang="zh-CN" sz="2000">
              <a:latin typeface="Constantia" panose="020306020503060A0303" pitchFamily="18" charset="0"/>
              <a:ea typeface="宋体" panose="02010600030101010101" pitchFamily="2" charset="-122"/>
            </a:endParaRPr>
          </a:p>
          <a:p>
            <a:pPr lvl="0"/>
            <a:endParaRPr lang="en-US" altLang="zh-CN" sz="2400">
              <a:latin typeface="Constantia" panose="020306020503060A0303" pitchFamily="18" charset="0"/>
              <a:ea typeface="宋体" panose="02010600030101010101" pitchFamily="2" charset="-122"/>
            </a:endParaRPr>
          </a:p>
          <a:p>
            <a:pPr lvl="0"/>
            <a:r>
              <a:rPr lang="zh-CN" altLang="en-US" sz="2400" dirty="0">
                <a:latin typeface="Constantia" panose="020306020503060A0303" pitchFamily="18" charset="0"/>
                <a:ea typeface="宋体" panose="02010600030101010101" pitchFamily="2" charset="-122"/>
              </a:rPr>
              <a:t>研究</a:t>
            </a:r>
            <a:r>
              <a:rPr lang="en-US" altLang="zh-CN" sz="2400">
                <a:latin typeface="Constantia" panose="020306020503060A0303" pitchFamily="18" charset="0"/>
                <a:ea typeface="宋体" panose="02010600030101010101" pitchFamily="2" charset="-122"/>
              </a:rPr>
              <a:t>4</a:t>
            </a:r>
            <a:r>
              <a:rPr lang="zh-CN" altLang="en-US" sz="2400" dirty="0">
                <a:latin typeface="Constantia" panose="020306020503060A0303" pitchFamily="18" charset="0"/>
                <a:ea typeface="宋体" panose="02010600030101010101" pitchFamily="2" charset="-122"/>
              </a:rPr>
              <a:t>年半后，实验组比控制组的心肌梗塞发病率减少一半。</a:t>
            </a:r>
            <a:endParaRPr lang="zh-CN" altLang="en-US" sz="2800" dirty="0">
              <a:latin typeface="Constantia" panose="020306020503060A0303"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charRg st="0" end="12"/>
                                            </p:txEl>
                                          </p:spTgt>
                                        </p:tgtEl>
                                        <p:attrNameLst>
                                          <p:attrName>style.visibility</p:attrName>
                                        </p:attrNameLst>
                                      </p:cBhvr>
                                      <p:to>
                                        <p:strVal val="visible"/>
                                      </p:to>
                                    </p:set>
                                    <p:anim calcmode="lin" valueType="num">
                                      <p:cBhvr additive="base">
                                        <p:cTn id="7" dur="500" fill="hold"/>
                                        <p:tgtEl>
                                          <p:spTgt spid="2">
                                            <p:txEl>
                                              <p:charRg st="0" end="1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charRg st="0" end="1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charRg st="13" end="30"/>
                                            </p:txEl>
                                          </p:spTgt>
                                        </p:tgtEl>
                                        <p:attrNameLst>
                                          <p:attrName>style.visibility</p:attrName>
                                        </p:attrNameLst>
                                      </p:cBhvr>
                                      <p:to>
                                        <p:strVal val="visible"/>
                                      </p:to>
                                    </p:set>
                                    <p:anim calcmode="lin" valueType="num">
                                      <p:cBhvr additive="base">
                                        <p:cTn id="13" dur="500" fill="hold"/>
                                        <p:tgtEl>
                                          <p:spTgt spid="2">
                                            <p:txEl>
                                              <p:charRg st="13" end="3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charRg st="13" end="3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charRg st="31" end="48"/>
                                            </p:txEl>
                                          </p:spTgt>
                                        </p:tgtEl>
                                        <p:attrNameLst>
                                          <p:attrName>style.visibility</p:attrName>
                                        </p:attrNameLst>
                                      </p:cBhvr>
                                      <p:to>
                                        <p:strVal val="visible"/>
                                      </p:to>
                                    </p:set>
                                    <p:anim calcmode="lin" valueType="num">
                                      <p:cBhvr additive="base">
                                        <p:cTn id="19" dur="500" fill="hold"/>
                                        <p:tgtEl>
                                          <p:spTgt spid="2">
                                            <p:txEl>
                                              <p:charRg st="31" end="4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charRg st="31" end="48"/>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charRg st="49" end="92"/>
                                            </p:txEl>
                                          </p:spTgt>
                                        </p:tgtEl>
                                        <p:attrNameLst>
                                          <p:attrName>style.visibility</p:attrName>
                                        </p:attrNameLst>
                                      </p:cBhvr>
                                      <p:to>
                                        <p:strVal val="visible"/>
                                      </p:to>
                                    </p:set>
                                    <p:anim calcmode="lin" valueType="num">
                                      <p:cBhvr additive="base">
                                        <p:cTn id="25" dur="500" fill="hold"/>
                                        <p:tgtEl>
                                          <p:spTgt spid="2">
                                            <p:txEl>
                                              <p:charRg st="49" end="9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charRg st="49" end="92"/>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2">
                                            <p:txEl>
                                              <p:charRg st="93" end="133"/>
                                            </p:txEl>
                                          </p:spTgt>
                                        </p:tgtEl>
                                        <p:attrNameLst>
                                          <p:attrName>style.visibility</p:attrName>
                                        </p:attrNameLst>
                                      </p:cBhvr>
                                      <p:to>
                                        <p:strVal val="visible"/>
                                      </p:to>
                                    </p:set>
                                    <p:anim calcmode="lin" valueType="num">
                                      <p:cBhvr additive="base">
                                        <p:cTn id="29" dur="500" fill="hold"/>
                                        <p:tgtEl>
                                          <p:spTgt spid="2">
                                            <p:txEl>
                                              <p:charRg st="93" end="13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charRg st="93" end="133"/>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2">
                                            <p:txEl>
                                              <p:charRg st="134" end="158"/>
                                            </p:txEl>
                                          </p:spTgt>
                                        </p:tgtEl>
                                        <p:attrNameLst>
                                          <p:attrName>style.visibility</p:attrName>
                                        </p:attrNameLst>
                                      </p:cBhvr>
                                      <p:to>
                                        <p:strVal val="visible"/>
                                      </p:to>
                                    </p:set>
                                    <p:anim calcmode="lin" valueType="num">
                                      <p:cBhvr additive="base">
                                        <p:cTn id="33" dur="500" fill="hold"/>
                                        <p:tgtEl>
                                          <p:spTgt spid="2">
                                            <p:txEl>
                                              <p:charRg st="134" end="15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charRg st="134" end="158"/>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
                                            <p:txEl>
                                              <p:charRg st="159" end="173"/>
                                            </p:txEl>
                                          </p:spTgt>
                                        </p:tgtEl>
                                        <p:attrNameLst>
                                          <p:attrName>style.visibility</p:attrName>
                                        </p:attrNameLst>
                                      </p:cBhvr>
                                      <p:to>
                                        <p:strVal val="visible"/>
                                      </p:to>
                                    </p:set>
                                    <p:anim calcmode="lin" valueType="num">
                                      <p:cBhvr additive="base">
                                        <p:cTn id="37" dur="500" fill="hold"/>
                                        <p:tgtEl>
                                          <p:spTgt spid="2">
                                            <p:txEl>
                                              <p:charRg st="159" end="17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charRg st="159" end="17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charRg st="174" end="202"/>
                                            </p:txEl>
                                          </p:spTgt>
                                        </p:tgtEl>
                                        <p:attrNameLst>
                                          <p:attrName>style.visibility</p:attrName>
                                        </p:attrNameLst>
                                      </p:cBhvr>
                                      <p:to>
                                        <p:strVal val="visible"/>
                                      </p:to>
                                    </p:set>
                                    <p:anim calcmode="lin" valueType="num">
                                      <p:cBhvr additive="base">
                                        <p:cTn id="43" dur="500" fill="hold"/>
                                        <p:tgtEl>
                                          <p:spTgt spid="2">
                                            <p:txEl>
                                              <p:charRg st="174" end="20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charRg st="174" end="20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TextBox 1"/>
          <p:cNvSpPr txBox="1">
            <a:spLocks noChangeArrowheads="1"/>
          </p:cNvSpPr>
          <p:nvPr/>
        </p:nvSpPr>
        <p:spPr bwMode="auto">
          <a:xfrm>
            <a:off x="539750" y="260350"/>
            <a:ext cx="8280400" cy="5016500"/>
          </a:xfrm>
          <a:prstGeom prst="rect">
            <a:avLst/>
          </a:prstGeom>
          <a:noFill/>
          <a:ln w="9525">
            <a:noFill/>
            <a:miter lim="800000"/>
          </a:ln>
        </p:spPr>
        <p:txBody>
          <a:bodyPr wrap="square">
            <a:spAutoFit/>
          </a:bodyPr>
          <a:p>
            <a:pPr lvl="0"/>
            <a:r>
              <a:rPr lang="zh-CN" altLang="en-US" sz="3600" b="1" dirty="0">
                <a:latin typeface="Times New Roman" panose="02020603050405020304" pitchFamily="18" charset="0"/>
                <a:ea typeface="宋体" panose="02010600030101010101" pitchFamily="2" charset="-122"/>
              </a:rPr>
              <a:t>中学生压力及情绪管理</a:t>
            </a:r>
            <a:endParaRPr lang="en-US" altLang="zh-CN" sz="3600" b="1" dirty="0">
              <a:latin typeface="Times New Roman" panose="02020603050405020304" pitchFamily="18" charset="0"/>
              <a:ea typeface="宋体" panose="02010600030101010101" pitchFamily="2" charset="-122"/>
            </a:endParaRPr>
          </a:p>
          <a:p>
            <a:pPr lvl="0"/>
            <a:endParaRPr lang="en-US" altLang="zh-CN" sz="3200" dirty="0">
              <a:latin typeface="Times New Roman" panose="02020603050405020304" pitchFamily="18" charset="0"/>
              <a:ea typeface="Times New Roman" panose="02020603050405020304" pitchFamily="18" charset="0"/>
            </a:endParaRPr>
          </a:p>
          <a:p>
            <a:pPr lvl="0"/>
            <a:r>
              <a:rPr lang="en-US" altLang="zh-CN" sz="3200" dirty="0">
                <a:latin typeface="Times New Roman" panose="02020603050405020304" pitchFamily="18" charset="0"/>
                <a:ea typeface="宋体" panose="02010600030101010101" pitchFamily="2" charset="-122"/>
              </a:rPr>
              <a:t>【</a:t>
            </a:r>
            <a:r>
              <a:rPr lang="zh-CN" altLang="en-US" sz="3200" dirty="0">
                <a:latin typeface="Times New Roman" panose="02020603050405020304" pitchFamily="18" charset="0"/>
                <a:ea typeface="宋体" panose="02010600030101010101" pitchFamily="2" charset="-122"/>
              </a:rPr>
              <a:t>思考与讨论（</a:t>
            </a:r>
            <a:r>
              <a:rPr lang="en-US" altLang="zh-CN" sz="3200" dirty="0">
                <a:latin typeface="Times New Roman" panose="02020603050405020304" pitchFamily="18" charset="0"/>
                <a:ea typeface="宋体" panose="02010600030101010101" pitchFamily="2" charset="-122"/>
              </a:rPr>
              <a:t>critical thinking)】</a:t>
            </a:r>
            <a:endParaRPr lang="en-US" altLang="zh-CN" sz="3200" dirty="0">
              <a:latin typeface="Times New Roman" panose="02020603050405020304" pitchFamily="18" charset="0"/>
              <a:ea typeface="宋体" panose="02010600030101010101" pitchFamily="2" charset="-122"/>
            </a:endParaRPr>
          </a:p>
          <a:p>
            <a:pPr lvl="0"/>
            <a:endParaRPr lang="en-US" altLang="zh-CN" sz="2800" dirty="0">
              <a:latin typeface="Times New Roman" panose="02020603050405020304" pitchFamily="18" charset="0"/>
              <a:ea typeface="宋体" panose="02010600030101010101" pitchFamily="2" charset="-122"/>
            </a:endParaRPr>
          </a:p>
          <a:p>
            <a:pPr lvl="0">
              <a:buChar char="•"/>
            </a:pPr>
            <a:r>
              <a:rPr lang="zh-CN" altLang="en-US" sz="2400" dirty="0">
                <a:latin typeface="Times New Roman" panose="02020603050405020304" pitchFamily="18" charset="0"/>
                <a:ea typeface="宋体" panose="02010600030101010101" pitchFamily="2" charset="-122"/>
              </a:rPr>
              <a:t>请从今天的学习内容中，总结概括出</a:t>
            </a:r>
            <a:r>
              <a:rPr lang="zh-CN" altLang="en-US" sz="2400" i="1" u="sng" dirty="0">
                <a:latin typeface="Times New Roman" panose="02020603050405020304" pitchFamily="18" charset="0"/>
                <a:ea typeface="宋体" panose="02010600030101010101" pitchFamily="2" charset="-122"/>
              </a:rPr>
              <a:t>有助于</a:t>
            </a:r>
            <a:r>
              <a:rPr lang="zh-CN" altLang="en-US" sz="2400" b="1" dirty="0">
                <a:latin typeface="Times New Roman" panose="02020603050405020304" pitchFamily="18" charset="0"/>
                <a:ea typeface="宋体" panose="02010600030101010101" pitchFamily="2" charset="-122"/>
              </a:rPr>
              <a:t>中学生及自身</a:t>
            </a:r>
            <a:r>
              <a:rPr lang="zh-CN" altLang="en-US" sz="2400" dirty="0">
                <a:latin typeface="Times New Roman" panose="02020603050405020304" pitchFamily="18" charset="0"/>
                <a:ea typeface="宋体" panose="02010600030101010101" pitchFamily="2" charset="-122"/>
              </a:rPr>
              <a:t>压力应对和情绪管理的人格特征，以及</a:t>
            </a:r>
            <a:r>
              <a:rPr lang="zh-CN" altLang="en-US" sz="2400" i="1" u="sng" dirty="0">
                <a:latin typeface="Times New Roman" panose="02020603050405020304" pitchFamily="18" charset="0"/>
                <a:ea typeface="宋体" panose="02010600030101010101" pitchFamily="2" charset="-122"/>
              </a:rPr>
              <a:t>干扰和妨碍</a:t>
            </a:r>
            <a:r>
              <a:rPr lang="zh-CN" altLang="en-US" sz="2400" dirty="0">
                <a:latin typeface="Times New Roman" panose="02020603050405020304" pitchFamily="18" charset="0"/>
                <a:ea typeface="宋体" panose="02010600030101010101" pitchFamily="2" charset="-122"/>
              </a:rPr>
              <a:t>中学生及自身压力和情绪管理的人格特征。</a:t>
            </a:r>
            <a:endParaRPr lang="en-US" altLang="zh-CN" sz="2400" dirty="0">
              <a:latin typeface="Times New Roman" panose="02020603050405020304" pitchFamily="18" charset="0"/>
              <a:ea typeface="宋体" panose="02010600030101010101" pitchFamily="2" charset="-122"/>
            </a:endParaRPr>
          </a:p>
          <a:p>
            <a:pPr lvl="0">
              <a:buChar char="•"/>
            </a:pPr>
            <a:endParaRPr lang="en-US" altLang="zh-CN" sz="2400" dirty="0">
              <a:latin typeface="Times New Roman" panose="02020603050405020304" pitchFamily="18" charset="0"/>
              <a:ea typeface="宋体" panose="02010600030101010101" pitchFamily="2" charset="-122"/>
            </a:endParaRPr>
          </a:p>
          <a:p>
            <a:pPr lvl="0">
              <a:buChar char="•"/>
            </a:pPr>
            <a:r>
              <a:rPr lang="zh-CN" altLang="en-US" sz="2400" dirty="0">
                <a:latin typeface="Times New Roman" panose="02020603050405020304" pitchFamily="18" charset="0"/>
                <a:ea typeface="宋体" panose="02010600030101010101" pitchFamily="2" charset="-122"/>
              </a:rPr>
              <a:t>请从今天的学习内容中，总结概括出</a:t>
            </a:r>
            <a:r>
              <a:rPr lang="zh-CN" altLang="en-US" sz="2400" i="1" u="sng" dirty="0">
                <a:latin typeface="Times New Roman" panose="02020603050405020304" pitchFamily="18" charset="0"/>
                <a:ea typeface="宋体" panose="02010600030101010101" pitchFamily="2" charset="-122"/>
              </a:rPr>
              <a:t>有效地</a:t>
            </a:r>
            <a:r>
              <a:rPr lang="zh-CN" altLang="en-US" sz="2400" dirty="0">
                <a:latin typeface="Times New Roman" panose="02020603050405020304" pitchFamily="18" charset="0"/>
                <a:ea typeface="宋体" panose="02010600030101010101" pitchFamily="2" charset="-122"/>
              </a:rPr>
              <a:t>应对</a:t>
            </a:r>
            <a:r>
              <a:rPr lang="zh-CN" altLang="en-US" sz="2400" b="1" dirty="0">
                <a:latin typeface="Times New Roman" panose="02020603050405020304" pitchFamily="18" charset="0"/>
                <a:ea typeface="宋体" panose="02010600030101010101" pitchFamily="2" charset="-122"/>
              </a:rPr>
              <a:t>中学生及自身</a:t>
            </a:r>
            <a:r>
              <a:rPr lang="zh-CN" altLang="en-US" sz="2400" dirty="0">
                <a:latin typeface="Times New Roman" panose="02020603050405020304" pitchFamily="18" charset="0"/>
                <a:ea typeface="宋体" panose="02010600030101010101" pitchFamily="2" charset="-122"/>
              </a:rPr>
              <a:t>压力和负性情绪的技术与策略，以及</a:t>
            </a:r>
            <a:r>
              <a:rPr lang="zh-CN" altLang="en-US" sz="2400" i="1" u="sng" dirty="0">
                <a:latin typeface="Times New Roman" panose="02020603050405020304" pitchFamily="18" charset="0"/>
                <a:ea typeface="宋体" panose="02010600030101010101" pitchFamily="2" charset="-122"/>
              </a:rPr>
              <a:t>无效地</a:t>
            </a:r>
            <a:r>
              <a:rPr lang="zh-CN" altLang="en-US" sz="2400" dirty="0">
                <a:latin typeface="Times New Roman" panose="02020603050405020304" pitchFamily="18" charset="0"/>
                <a:ea typeface="宋体" panose="02010600030101010101" pitchFamily="2" charset="-122"/>
              </a:rPr>
              <a:t>应对中学生及自身压力和负性情绪的技术与策略。</a:t>
            </a:r>
            <a:endParaRPr lang="en-US" altLang="zh-CN" sz="2400" dirty="0">
              <a:latin typeface="Times New Roman" panose="02020603050405020304" pitchFamily="18" charset="0"/>
              <a:ea typeface="宋体" panose="02010600030101010101" pitchFamily="2" charset="-122"/>
            </a:endParaRPr>
          </a:p>
          <a:p>
            <a:pPr lvl="0"/>
            <a:endParaRPr lang="en-US" altLang="zh-CN" sz="2400" dirty="0">
              <a:latin typeface="Times New Roman" panose="02020603050405020304" pitchFamily="18"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290">
                                            <p:txEl>
                                              <p:charRg st="0" end="11"/>
                                            </p:txEl>
                                          </p:spTgt>
                                        </p:tgtEl>
                                        <p:attrNameLst>
                                          <p:attrName>style.visibility</p:attrName>
                                        </p:attrNameLst>
                                      </p:cBhvr>
                                      <p:to>
                                        <p:strVal val="visible"/>
                                      </p:to>
                                    </p:set>
                                    <p:animEffect transition="in" filter="diamond(in)">
                                      <p:cBhvr>
                                        <p:cTn id="7" dur="2000"/>
                                        <p:tgtEl>
                                          <p:spTgt spid="12290">
                                            <p:txEl>
                                              <p:charRg st="0" end="11"/>
                                            </p:txEl>
                                          </p:spTgt>
                                        </p:tgtEl>
                                      </p:cBhvr>
                                    </p:animEffect>
                                  </p:childTnLst>
                                </p:cTn>
                              </p:par>
                              <p:par>
                                <p:cTn id="8" presetID="8" presetClass="entr" presetSubtype="16" fill="hold" nodeType="withEffect">
                                  <p:stCondLst>
                                    <p:cond delay="0"/>
                                  </p:stCondLst>
                                  <p:childTnLst>
                                    <p:set>
                                      <p:cBhvr>
                                        <p:cTn id="9" dur="1" fill="hold">
                                          <p:stCondLst>
                                            <p:cond delay="0"/>
                                          </p:stCondLst>
                                        </p:cTn>
                                        <p:tgtEl>
                                          <p:spTgt spid="12290">
                                            <p:txEl>
                                              <p:charRg st="12" end="39"/>
                                            </p:txEl>
                                          </p:spTgt>
                                        </p:tgtEl>
                                        <p:attrNameLst>
                                          <p:attrName>style.visibility</p:attrName>
                                        </p:attrNameLst>
                                      </p:cBhvr>
                                      <p:to>
                                        <p:strVal val="visible"/>
                                      </p:to>
                                    </p:set>
                                    <p:animEffect transition="in" filter="diamond(in)">
                                      <p:cBhvr>
                                        <p:cTn id="10" dur="2000"/>
                                        <p:tgtEl>
                                          <p:spTgt spid="12290">
                                            <p:txEl>
                                              <p:charRg st="12" end="39"/>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12290">
                                            <p:txEl>
                                              <p:charRg st="40" end="107"/>
                                            </p:txEl>
                                          </p:spTgt>
                                        </p:tgtEl>
                                        <p:attrNameLst>
                                          <p:attrName>style.visibility</p:attrName>
                                        </p:attrNameLst>
                                      </p:cBhvr>
                                      <p:to>
                                        <p:strVal val="visible"/>
                                      </p:to>
                                    </p:set>
                                    <p:anim calcmode="lin" valueType="num">
                                      <p:cBhvr additive="base">
                                        <p:cTn id="15" dur="500" fill="hold"/>
                                        <p:tgtEl>
                                          <p:spTgt spid="12290">
                                            <p:txEl>
                                              <p:charRg st="40" end="107"/>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2290">
                                            <p:txEl>
                                              <p:charRg st="40" end="107"/>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2290">
                                            <p:txEl>
                                              <p:charRg st="108" end="177"/>
                                            </p:txEl>
                                          </p:spTgt>
                                        </p:tgtEl>
                                        <p:attrNameLst>
                                          <p:attrName>style.visibility</p:attrName>
                                        </p:attrNameLst>
                                      </p:cBhvr>
                                      <p:to>
                                        <p:strVal val="visible"/>
                                      </p:to>
                                    </p:set>
                                    <p:anim calcmode="lin" valueType="num">
                                      <p:cBhvr additive="base">
                                        <p:cTn id="21" dur="500" fill="hold"/>
                                        <p:tgtEl>
                                          <p:spTgt spid="12290">
                                            <p:txEl>
                                              <p:charRg st="108" end="177"/>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2290">
                                            <p:txEl>
                                              <p:charRg st="108" end="17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0</TotalTime>
  <Words>5979</Words>
  <Application>WPS 演示</Application>
  <PresentationFormat>在屏幕上显示</PresentationFormat>
  <Paragraphs>393</Paragraphs>
  <Slides>34</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34</vt:i4>
      </vt:variant>
    </vt:vector>
  </HeadingPairs>
  <TitlesOfParts>
    <vt:vector size="45" baseType="lpstr">
      <vt:lpstr>Arial</vt:lpstr>
      <vt:lpstr>宋体</vt:lpstr>
      <vt:lpstr>Wingdings</vt:lpstr>
      <vt:lpstr>Constantia</vt:lpstr>
      <vt:lpstr>Wingdings 2</vt:lpstr>
      <vt:lpstr>隶书</vt:lpstr>
      <vt:lpstr>Times New Roman</vt:lpstr>
      <vt:lpstr>微软雅黑</vt:lpstr>
      <vt:lpstr>Calibri</vt:lpstr>
      <vt:lpstr>Wingdings</vt:lpstr>
      <vt:lpstr>Flow</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Chen</dc:creator>
  <cp:lastModifiedBy>Administrator</cp:lastModifiedBy>
  <cp:revision>121</cp:revision>
  <dcterms:created xsi:type="dcterms:W3CDTF">2012-03-09T17:11:00Z</dcterms:created>
  <dcterms:modified xsi:type="dcterms:W3CDTF">2016-11-22T04:08:52Z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2052-10.1.0.6065</vt:lpwstr>
  </property>
</Properties>
</file>