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1" r:id="rId3"/>
    <p:sldId id="256" r:id="rId4"/>
    <p:sldId id="268" r:id="rId5"/>
    <p:sldId id="269" r:id="rId6"/>
    <p:sldId id="270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6" r:id="rId16"/>
    <p:sldId id="267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  <a:srgbClr val="9900CC"/>
    <a:srgbClr val="FF3399"/>
    <a:srgbClr val="FF9999"/>
    <a:srgbClr val="D60093"/>
    <a:srgbClr val="FF33C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>
    <p:restoredLeft sz="32786"/>
    <p:restoredTop sz="90929"/>
  </p:normalViewPr>
  <p:slideViewPr>
    <p:cSldViewPr showGuides="1">
      <p:cViewPr varScale="1">
        <p:scale>
          <a:sx n="74" d="100"/>
          <a:sy n="74" d="100"/>
        </p:scale>
        <p:origin x="-390" y="-84"/>
      </p:cViewPr>
      <p:guideLst>
        <p:guide orient="horz" pos="212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1" name="图片 2050" descr="F:\115班\边框\FR2070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2880"/>
            <a:ext cx="9144000" cy="6492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3" name="矩形 2052"/>
          <p:cNvSpPr/>
          <p:nvPr/>
        </p:nvSpPr>
        <p:spPr>
          <a:xfrm>
            <a:off x="1371600" y="1805305"/>
            <a:ext cx="64008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华文行楷" charset="0"/>
                <a:ea typeface="华文行楷" charset="0"/>
              </a:rPr>
              <a:t>中学生心理健康</a:t>
            </a:r>
            <a:endParaRPr lang="zh-CN" altLang="en-US" sz="72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31110" y="3895725"/>
            <a:ext cx="470725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/>
              <a:t>园区实验中学   金为慧</a:t>
            </a:r>
            <a:endParaRPr lang="zh-CN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1" name="图片 2050" descr="F:\115班\边框\FR2070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1435"/>
            <a:ext cx="9144000" cy="6492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3" name="矩形 2052"/>
          <p:cNvSpPr/>
          <p:nvPr/>
        </p:nvSpPr>
        <p:spPr>
          <a:xfrm>
            <a:off x="838200" y="1752600"/>
            <a:ext cx="64008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华文行楷" charset="0"/>
                <a:ea typeface="华文行楷" charset="0"/>
              </a:rPr>
              <a:t>中学生心理健康</a:t>
            </a:r>
            <a:endParaRPr lang="zh-CN" altLang="en-US" sz="72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2054" name="文本框 2053"/>
          <p:cNvSpPr txBox="1"/>
          <p:nvPr/>
        </p:nvSpPr>
        <p:spPr>
          <a:xfrm>
            <a:off x="1023938" y="3352800"/>
            <a:ext cx="23288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一、学习类问题</a:t>
            </a:r>
            <a:endParaRPr lang="zh-CN" altLang="en-US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5" name="文本框 2054"/>
          <p:cNvSpPr txBox="1"/>
          <p:nvPr/>
        </p:nvSpPr>
        <p:spPr>
          <a:xfrm>
            <a:off x="990600" y="4114800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二、人际关系问题</a:t>
            </a:r>
            <a:endParaRPr lang="zh-CN" altLang="en-US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6" name="文本框 2055"/>
          <p:cNvSpPr txBox="1"/>
          <p:nvPr/>
        </p:nvSpPr>
        <p:spPr>
          <a:xfrm>
            <a:off x="990600" y="4876800"/>
            <a:ext cx="2328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三、情感类问题</a:t>
            </a:r>
            <a:endParaRPr lang="zh-CN" altLang="en-US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7" name="文本框 2056"/>
          <p:cNvSpPr txBox="1"/>
          <p:nvPr/>
        </p:nvSpPr>
        <p:spPr>
          <a:xfrm>
            <a:off x="5013325" y="3373438"/>
            <a:ext cx="2328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心理健康的标准</a:t>
            </a:r>
            <a:endParaRPr lang="zh-CN" altLang="en-US" b="1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 descr="F:\115班\边框\F083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6106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15362"/>
          <p:cNvSpPr txBox="1"/>
          <p:nvPr/>
        </p:nvSpPr>
        <p:spPr>
          <a:xfrm>
            <a:off x="2362200" y="182563"/>
            <a:ext cx="304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心理健康的标准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6" name="文本框 15365"/>
          <p:cNvSpPr txBox="1"/>
          <p:nvPr/>
        </p:nvSpPr>
        <p:spPr>
          <a:xfrm>
            <a:off x="457200" y="808038"/>
            <a:ext cx="7924800" cy="5668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en-US" altLang="zh-CN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怎样才算是心理健康？这是作为一个心理医生常常被问及的问题。然而这又是一个颇难一言以蔽之的问题。这里我们先介绍一种标准，而后将陆续介绍关于心理健康的不同界定。相信等你看得多了，就会对心理健康形成一个总体的把握。</a:t>
            </a:r>
            <a:r>
              <a:rPr lang="zh-CN" altLang="en-US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正视现实</a:t>
            </a:r>
            <a:r>
              <a:rPr lang="zh-CN" altLang="en-US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心理健康的人能和现实保持良好的接触，对周围的事物有清醒的、客观的认识；既有高于现实的理想，又不沉迷于过多的幻想；对生活中各项问题、各种困难和矛盾，能以切实的方法去加以处理，而不企图逃避，处处表现积极进取的精神。</a:t>
            </a:r>
            <a:r>
              <a:rPr lang="zh-CN" altLang="en-US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了解自我</a:t>
            </a:r>
            <a:r>
              <a:rPr lang="zh-CN" altLang="en-US" sz="20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心理健康的人具有自知之明，不但了解自己的优点、缺点及各方面条件，而且还了解自己的能力、性格、爱好以及情绪与动机，并据此</a:t>
            </a:r>
            <a:endParaRPr lang="zh-CN" altLang="en-US" sz="2000" b="1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F:\115班\边框\F083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6106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文本框 16386"/>
          <p:cNvSpPr txBox="1"/>
          <p:nvPr/>
        </p:nvSpPr>
        <p:spPr>
          <a:xfrm>
            <a:off x="2362200" y="182563"/>
            <a:ext cx="304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心理健康的标准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457200" y="946150"/>
            <a:ext cx="7924800" cy="5302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安排自己的生活与工作，从而在求学、谋职或恋爱等方面做出正确的抉择，增加成功的机会。</a:t>
            </a:r>
            <a:r>
              <a:rPr lang="zh-CN" altLang="en-US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r>
              <a:rPr lang="en-US" altLang="zh-CN" b="1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善与人相处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心理健康的人乐于与人交往，既对别人施与感情，也能欣赏并接受别人的感情，因而能和多数人建立良好关系；在与人相处积极的态度（如尊重、信任、喜悦等）多于消极的态度（如嫉妒、怀疑、憎恶等）。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情绪乐观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心理健康的人心胸开阔，情绪稳定、乐观，常向光明处去看，不往黑暗处去钻。热爱生活，积极向上，对未来充满希望，遇有烦恼能自行解脱。 </a:t>
            </a:r>
            <a:endParaRPr lang="zh-CN" altLang="en-US" sz="2000" b="1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图片 17409" descr="F:\115班\边框\F083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6106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文本框 17410"/>
          <p:cNvSpPr txBox="1"/>
          <p:nvPr/>
        </p:nvSpPr>
        <p:spPr>
          <a:xfrm>
            <a:off x="2362200" y="182563"/>
            <a:ext cx="304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心理健康的标准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457200" y="1600200"/>
            <a:ext cx="7924800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en-US" altLang="zh-CN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5.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自尊自制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心理健康的人谦而不卑</a:t>
            </a:r>
            <a:r>
              <a:rPr lang="en-US" altLang="zh-CN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自尊自重，在社会交往中既不狂妄自大，也不退缩畏惧；在行为上独立自主，既能有所为，又能有所不为，只要是好的就主动去做，只要是坏的就自我克制，纵有引诱也不为之所动。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6. 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乐于工作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心理健康的人能把自己的聪明才智在工作中发挥出来</a:t>
            </a:r>
            <a:r>
              <a:rPr lang="en-US" altLang="zh-CN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并能从工作中得到满足感，工作对他来说不是负担而是乐趣。 </a:t>
            </a:r>
            <a:endParaRPr lang="zh-CN" altLang="en-US" sz="2000" b="1" dirty="0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3073" descr="F:\115班\边框\F086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文本框 3074"/>
          <p:cNvSpPr txBox="1"/>
          <p:nvPr/>
        </p:nvSpPr>
        <p:spPr>
          <a:xfrm>
            <a:off x="1219200" y="2667000"/>
            <a:ext cx="70104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sz="3600" b="1" dirty="0">
                <a:solidFill>
                  <a:srgbClr val="D60093"/>
                </a:solidFill>
                <a:latin typeface="Times New Roman" panose="02020603050405020304" pitchFamily="18" charset="0"/>
                <a:ea typeface="华文行楷" pitchFamily="2" charset="-122"/>
              </a:rPr>
              <a:t>一、我的学习基础不好，上课听不懂，作业不会做，怎么办？</a:t>
            </a:r>
            <a:endParaRPr lang="zh-CN" altLang="en-US" sz="3600" b="1" dirty="0">
              <a:solidFill>
                <a:srgbClr val="D60093"/>
              </a:solidFill>
              <a:latin typeface="Times New Roman" panose="02020603050405020304" pitchFamily="18" charset="0"/>
              <a:ea typeface="华文行楷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4097" descr="F:\115班\边框\FR2001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文本框 4098"/>
          <p:cNvSpPr txBox="1"/>
          <p:nvPr/>
        </p:nvSpPr>
        <p:spPr>
          <a:xfrm>
            <a:off x="762000" y="1828800"/>
            <a:ext cx="48752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、明确学习的目的和意义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" name="文本框 4099"/>
          <p:cNvSpPr txBox="1"/>
          <p:nvPr/>
        </p:nvSpPr>
        <p:spPr>
          <a:xfrm>
            <a:off x="1524000" y="2468563"/>
            <a:ext cx="22240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社会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个人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736600" y="3200400"/>
            <a:ext cx="52832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、设定适合自己的学习目标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3" name="文本框 4102"/>
          <p:cNvSpPr txBox="1"/>
          <p:nvPr/>
        </p:nvSpPr>
        <p:spPr>
          <a:xfrm>
            <a:off x="719138" y="3992563"/>
            <a:ext cx="32432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、制定学习计划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4" name="文本框 4103"/>
          <p:cNvSpPr txBox="1"/>
          <p:nvPr/>
        </p:nvSpPr>
        <p:spPr>
          <a:xfrm>
            <a:off x="687388" y="4754563"/>
            <a:ext cx="48752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、制定每日的时间安排表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5" name="文本框 4104"/>
          <p:cNvSpPr txBox="1"/>
          <p:nvPr/>
        </p:nvSpPr>
        <p:spPr>
          <a:xfrm>
            <a:off x="914400" y="838200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要求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图片 5121" descr="F:\115班\边框\FR2001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文本框 5122"/>
          <p:cNvSpPr txBox="1"/>
          <p:nvPr/>
        </p:nvSpPr>
        <p:spPr>
          <a:xfrm>
            <a:off x="762000" y="1676400"/>
            <a:ext cx="40592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、预习下节课的内容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762000" y="2895600"/>
            <a:ext cx="32432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、上课认真听讲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773113" y="4144963"/>
            <a:ext cx="24272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、课后消化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7" name="文本框 5126"/>
          <p:cNvSpPr txBox="1"/>
          <p:nvPr/>
        </p:nvSpPr>
        <p:spPr>
          <a:xfrm>
            <a:off x="796925" y="5287963"/>
            <a:ext cx="37528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、做作业（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巩固</a:t>
            </a:r>
            <a:r>
              <a:rPr lang="zh-CN" altLang="en-US" sz="32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endParaRPr lang="zh-CN" altLang="en-US" sz="32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8" name="文本框 5127"/>
          <p:cNvSpPr txBox="1"/>
          <p:nvPr/>
        </p:nvSpPr>
        <p:spPr>
          <a:xfrm>
            <a:off x="914400" y="838200"/>
            <a:ext cx="22225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学习方法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9" name="文本框 5128"/>
          <p:cNvSpPr txBox="1"/>
          <p:nvPr/>
        </p:nvSpPr>
        <p:spPr>
          <a:xfrm>
            <a:off x="1447800" y="2286000"/>
            <a:ext cx="2317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不明白的做记号</a:t>
            </a:r>
            <a:endParaRPr lang="zh-CN" altLang="en-US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30" name="文本框 5129"/>
          <p:cNvSpPr txBox="1"/>
          <p:nvPr/>
        </p:nvSpPr>
        <p:spPr>
          <a:xfrm>
            <a:off x="1295400" y="3581400"/>
            <a:ext cx="3841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预习时不明白的更要留心听</a:t>
            </a:r>
            <a:endParaRPr lang="zh-CN" altLang="en-US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31" name="文本框 5130"/>
          <p:cNvSpPr txBox="1"/>
          <p:nvPr/>
        </p:nvSpPr>
        <p:spPr>
          <a:xfrm>
            <a:off x="1295400" y="4724400"/>
            <a:ext cx="3841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还有不明白的一定要问清楚</a:t>
            </a:r>
            <a:endParaRPr lang="zh-CN" altLang="en-US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6145" descr="F:\115班\边框\FR2003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0"/>
            <a:ext cx="8991600" cy="6815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文本框 6146"/>
          <p:cNvSpPr txBox="1"/>
          <p:nvPr/>
        </p:nvSpPr>
        <p:spPr>
          <a:xfrm>
            <a:off x="990600" y="1536700"/>
            <a:ext cx="73152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sz="3600" b="1" dirty="0">
                <a:solidFill>
                  <a:srgbClr val="D60093"/>
                </a:solidFill>
                <a:latin typeface="Times New Roman" panose="02020603050405020304" pitchFamily="18" charset="0"/>
                <a:ea typeface="华文行楷" pitchFamily="2" charset="-122"/>
              </a:rPr>
              <a:t>二、我与同学很难相处，已经影响到我的学习和生活，我该怎么办？</a:t>
            </a:r>
            <a:endParaRPr lang="zh-CN" altLang="en-US" sz="3600" b="1" dirty="0">
              <a:solidFill>
                <a:srgbClr val="D60093"/>
              </a:solidFill>
              <a:latin typeface="Times New Roman" panose="02020603050405020304" pitchFamily="18" charset="0"/>
              <a:ea typeface="华文行楷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7169" descr="F:\115班\边框\FR2004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08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文本框 7170"/>
          <p:cNvSpPr txBox="1"/>
          <p:nvPr/>
        </p:nvSpPr>
        <p:spPr>
          <a:xfrm>
            <a:off x="1050925" y="2159000"/>
            <a:ext cx="64341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、要处处替他人着想，切忌自我中心。</a:t>
            </a:r>
            <a:endParaRPr lang="zh-CN" altLang="en-US" sz="28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2" name="文本框 7171"/>
          <p:cNvSpPr txBox="1"/>
          <p:nvPr/>
        </p:nvSpPr>
        <p:spPr>
          <a:xfrm>
            <a:off x="688975" y="2819400"/>
            <a:ext cx="8150225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☆</a:t>
            </a:r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要做好一项工作，经常要与别人合作，在取得成绩后，</a:t>
            </a:r>
            <a:endParaRPr lang="zh-CN" altLang="en-US" b="1" dirty="0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要共同分享，切忌处处表现自己，将大家的成果占为已有。</a:t>
            </a:r>
            <a:endParaRPr lang="zh-CN" altLang="en-US" b="1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762000" y="4267200"/>
            <a:ext cx="7537450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☆</a:t>
            </a:r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替他人着想还表现在当他人遭到困难、挫折时，伸出</a:t>
            </a:r>
            <a:endParaRPr lang="zh-CN" altLang="en-US" b="1" dirty="0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援助之手，给予帮助。</a:t>
            </a:r>
            <a:endParaRPr lang="zh-CN" altLang="en-US" b="1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图片 8193" descr="F:\115班\边框\FR2004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08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文本框 8194"/>
          <p:cNvSpPr txBox="1"/>
          <p:nvPr/>
        </p:nvSpPr>
        <p:spPr>
          <a:xfrm>
            <a:off x="1050925" y="2300288"/>
            <a:ext cx="64341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、要胸襟豁达、善于接受别人及自己。</a:t>
            </a:r>
            <a:endParaRPr lang="zh-CN" altLang="en-US" sz="28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841375" y="3065463"/>
            <a:ext cx="7769225" cy="1735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☆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要不失时机的给别人以表扬。</a:t>
            </a:r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但须注意的是：要掌握分寸，不要一味夸张，从而使人产生一种虚伪的感觉，失去别人对您的信任。</a:t>
            </a:r>
            <a:endParaRPr lang="zh-CN" altLang="en-US" b="1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图片 9217" descr="F:\115班\边框\FR2004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08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文本框 9218"/>
          <p:cNvSpPr txBox="1"/>
          <p:nvPr/>
        </p:nvSpPr>
        <p:spPr>
          <a:xfrm>
            <a:off x="1050925" y="2300288"/>
            <a:ext cx="50053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、要掌握与同学交谈的技巧。</a:t>
            </a:r>
            <a:endParaRPr lang="zh-CN" altLang="en-US" sz="2800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841375" y="3065463"/>
            <a:ext cx="7769225" cy="1735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☆ ☆ 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在与同学交谈时，要注意倾听他（她）的讲话，并给予适当的反馈。在表达自己思想时，要讲究含蓄、幽默、简洁、生动。</a:t>
            </a:r>
            <a:endParaRPr lang="zh-CN" altLang="en-US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9" name="图片 10248" descr="F:\115班\边框\F083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文本框 10242"/>
          <p:cNvSpPr txBox="1"/>
          <p:nvPr/>
        </p:nvSpPr>
        <p:spPr>
          <a:xfrm>
            <a:off x="1828800" y="862013"/>
            <a:ext cx="54879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200" b="1" dirty="0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三、怎样处理男女同学关系？</a:t>
            </a:r>
            <a:endParaRPr lang="zh-CN" altLang="en-US" sz="3200" b="1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1219200" y="1625600"/>
            <a:ext cx="5362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8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、提倡男女同学正常的友谊关系</a:t>
            </a:r>
            <a:endParaRPr lang="zh-CN" altLang="en-US" sz="2800" b="1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838200" y="2241550"/>
            <a:ext cx="73914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男女生的交往不仅是正常的，而且是必要的，有益于青少年身心健康成长。 </a:t>
            </a:r>
            <a:endParaRPr lang="zh-CN" altLang="en-US" b="1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612775" y="3581400"/>
            <a:ext cx="8150225" cy="28305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00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心理学的研究和实际观察发现：</a:t>
            </a: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青春期交往范围广泛，既有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同性知己，又有异性朋友的人，比那些少有朋友，或只有同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性朋友的人的个性发展更完善，情绪波动小，情感丰富，自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制力较强，心理健康水平较高，容易形成积极乐观、开朗豁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达的性格。</a:t>
            </a:r>
            <a:r>
              <a:rPr lang="zh-CN" altLang="en-US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b="1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图片 12289" descr="F:\115班\边框\F083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矩形 12290"/>
          <p:cNvSpPr/>
          <p:nvPr/>
        </p:nvSpPr>
        <p:spPr>
          <a:xfrm>
            <a:off x="762000" y="990600"/>
            <a:ext cx="5029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、怎样才是正确的异性交往呢？ </a:t>
            </a:r>
            <a:endParaRPr lang="zh-CN" altLang="en-US" sz="2800" b="1" dirty="0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533400" y="1752600"/>
            <a:ext cx="72310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b="1" dirty="0">
                <a:solidFill>
                  <a:srgbClr val="00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首先，注意交往方式。青少年男女以集体交往为宜。</a:t>
            </a:r>
            <a:endParaRPr lang="zh-CN" altLang="en-US" b="1">
              <a:solidFill>
                <a:srgbClr val="0099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685800" y="2438400"/>
            <a:ext cx="8150225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课堂上的讨论发言，课后的议论说笑，课外的游戏活动等，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为大家创造了异性交往的机会。</a:t>
            </a:r>
            <a:r>
              <a:rPr lang="zh-CN" altLang="en-US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b="1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457200" y="3733800"/>
            <a:ext cx="8796338" cy="22828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在集体中的异性交往，每人所面对的是一群异性同学，他们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各有所长，或幽默健谈，或聪明善良，或乐观大度，或稳重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干练，</a:t>
            </a:r>
            <a:r>
              <a:rPr lang="en-US" altLang="zh-CN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en-US" altLang="zh-CN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使我们在吸收众人的优点的的同时，开阔了眼界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和心胸，</a:t>
            </a: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避免了只盯住某一位异性而发展</a:t>
            </a:r>
            <a:r>
              <a:rPr lang="en-US" altLang="zh-CN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"</a:t>
            </a: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一对一</a:t>
            </a:r>
            <a:r>
              <a:rPr lang="en-US" altLang="zh-CN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"</a:t>
            </a: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的恋爱关系。</a:t>
            </a:r>
            <a:endParaRPr lang="zh-CN" altLang="en-US" b="1"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图片 13313" descr="F0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13314"/>
          <p:cNvSpPr txBox="1"/>
          <p:nvPr/>
        </p:nvSpPr>
        <p:spPr>
          <a:xfrm>
            <a:off x="609600" y="12192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b="1" dirty="0">
                <a:solidFill>
                  <a:srgbClr val="00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其次，要把握交往的尺度。</a:t>
            </a:r>
            <a:endParaRPr lang="zh-CN" altLang="en-US" b="1">
              <a:solidFill>
                <a:srgbClr val="0099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16" name="文本框 13315"/>
          <p:cNvSpPr txBox="1"/>
          <p:nvPr/>
        </p:nvSpPr>
        <p:spPr>
          <a:xfrm>
            <a:off x="533400" y="1676400"/>
            <a:ext cx="6280150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女孩子应端庄、坦荡、不使对方产生误解和非</a:t>
            </a:r>
            <a:endParaRPr lang="zh-CN" altLang="en-US" b="1" dirty="0">
              <a:solidFill>
                <a:srgbClr val="99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份之想；男孩子要沉稳、庄重，尊重对方。</a:t>
            </a:r>
            <a:r>
              <a:rPr lang="zh-CN" altLang="en-US" b="1" dirty="0">
                <a:solidFill>
                  <a:srgbClr val="99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b="1">
              <a:solidFill>
                <a:srgbClr val="99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533400" y="4111625"/>
            <a:ext cx="8226425" cy="2136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lnSpc>
                <a:spcPct val="140000"/>
              </a:lnSpc>
            </a:pP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为防患于未然，对于抱着谈情说爱为目的的约会，最好婉言</a:t>
            </a:r>
            <a:endParaRPr lang="zh-CN" altLang="en-US" b="1" dirty="0"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40000"/>
              </a:lnSpc>
            </a:pP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谢绝，让对方明白你的心思，放弃对你的追求。但要注意方</a:t>
            </a:r>
            <a:endParaRPr lang="zh-CN" altLang="en-US" b="1" dirty="0"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40000"/>
              </a:lnSpc>
            </a:pP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式方法，不可伤害对方的自尊心。对于纠缠不休，甚至威逼</a:t>
            </a:r>
            <a:endParaRPr lang="zh-CN" altLang="en-US" b="1" dirty="0">
              <a:solidFill>
                <a:srgbClr val="D6009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40000"/>
              </a:lnSpc>
            </a:pPr>
            <a:r>
              <a:rPr lang="zh-CN" altLang="en-US" b="1" dirty="0">
                <a:solidFill>
                  <a:srgbClr val="D6009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诱吓的人，就要请家长、老师、同学、朋友们帮助处理了。</a:t>
            </a:r>
            <a:r>
              <a:rPr lang="zh-CN" altLang="en-US" b="1" dirty="0">
                <a:solidFill>
                  <a:srgbClr val="D6009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b="1">
              <a:solidFill>
                <a:srgbClr val="D6009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7"/>
    </a:accent6>
    <a:hlink>
      <a:srgbClr val="00CC66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7"/>
    </a:accent6>
    <a:hlink>
      <a:srgbClr val="00CC66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1690</Words>
  <Application>WPS 演示</Application>
  <PresentationFormat>在屏幕上显示</PresentationFormat>
  <Paragraphs>120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Arial</vt:lpstr>
      <vt:lpstr>宋体</vt:lpstr>
      <vt:lpstr>Wingdings</vt:lpstr>
      <vt:lpstr>Times New Roman</vt:lpstr>
      <vt:lpstr>华文行楷</vt:lpstr>
      <vt:lpstr>华文行楷</vt:lpstr>
      <vt:lpstr>微软雅黑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nhyz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lyj</dc:creator>
  <cp:lastModifiedBy>Administrator</cp:lastModifiedBy>
  <cp:revision>35</cp:revision>
  <dcterms:created xsi:type="dcterms:W3CDTF">2002-10-28T02:40:00Z</dcterms:created>
  <dcterms:modified xsi:type="dcterms:W3CDTF">2016-11-22T04:11:09Z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